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662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 showOutlineIcons="0" horzBarState="maximized">
    <p:restoredLeft sz="16545"/>
    <p:restoredTop sz="94917"/>
  </p:normalViewPr>
  <p:slideViewPr>
    <p:cSldViewPr snapToGrid="0" snapToObjects="1">
      <p:cViewPr varScale="1">
        <p:scale>
          <a:sx n="82" d="100"/>
          <a:sy n="82" d="100"/>
        </p:scale>
        <p:origin x="571" y="67"/>
      </p:cViewPr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presProps" Target="presProps.xml"  /><Relationship Id="rId42" Type="http://schemas.openxmlformats.org/officeDocument/2006/relationships/viewProps" Target="viewProps.xml"  /><Relationship Id="rId43" Type="http://schemas.openxmlformats.org/officeDocument/2006/relationships/theme" Target="theme/theme1.xml"  /><Relationship Id="rId44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6901E6C1-A25B-6242-AC04-7DC33734B23F}" type="datetime1">
              <a:rPr lang="ko-KR" altLang="en-US"/>
              <a:pPr lvl="0">
                <a:defRPr lang="ko-KR" altLang="en-US"/>
              </a:pPr>
              <a:t>2022-05-01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F4BC3EB2-0820-8745-AD96-F517DB725112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4.png"  /><Relationship Id="rId3" Type="http://schemas.openxmlformats.org/officeDocument/2006/relationships/image" Target="../media/image1.png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4D524-D84D-9245-84D6-6AD0143EE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06731"/>
            <a:ext cx="9144000" cy="1112684"/>
          </a:xfrm>
        </p:spPr>
        <p:txBody>
          <a:bodyPr anchor="b">
            <a:normAutofit/>
          </a:bodyPr>
          <a:lstStyle>
            <a:lvl1pPr algn="ctr">
              <a:defRPr sz="60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1A5029-3286-D14A-9E73-1482865AF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22318"/>
            <a:ext cx="9144000" cy="844826"/>
          </a:xfrm>
        </p:spPr>
        <p:txBody>
          <a:bodyPr>
            <a:normAutofit/>
          </a:bodyPr>
          <a:lstStyle>
            <a:lvl1pPr marL="0" indent="0" algn="ctr">
              <a:buNone/>
              <a:defRPr sz="2800" spc="-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65A55D-FCD9-3142-8E47-371C82B3E9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0952"/>
          <a:stretch/>
        </p:blipFill>
        <p:spPr>
          <a:xfrm>
            <a:off x="5171193" y="6286501"/>
            <a:ext cx="1849613" cy="2840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1CD748E-C750-664C-AF54-541D39E2F3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7744" y="287427"/>
            <a:ext cx="1076512" cy="21418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C86E75B-BB71-4300-A76D-2D0D428C31D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3239" y="4388114"/>
            <a:ext cx="1818161" cy="209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70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63ECC-12F1-FE41-B969-667310424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CAFA04-25A2-1641-BAE1-234B3D296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8D9E66-C3BD-5046-B2FC-FC1C21C0C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D877DA-B0F8-AA49-8DD8-5FEDBCB9A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859852-819F-8E4D-BB45-DCC081F33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3B1AF3-A8B4-AB44-B271-D72B7CDE8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2193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01D61A-7D02-0A42-93C1-A0DB7E5BE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74E671-191C-2045-8FF0-6FDF08E1C6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85BA30-7FBC-A540-82D9-417B04366D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F8028A-39DA-494D-9008-137940887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F1D5CC-8241-8D42-8427-30BD4C866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27859-2AAF-D44A-BF6A-D8067BB7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5567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B5AF6-1520-9B4D-A2C8-550E9A19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5E3D88-7CD7-8E40-B63E-1045EE509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E1C532-D70D-2F4F-8D50-D45479378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35564F-C7B3-0546-8FA8-43D1991B1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3DEEC4-AC7A-0049-9697-E834A8D9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8914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9A627AC-3E76-2743-B74C-48121DA6F4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E4E9EE-1DB3-0A41-AEA0-F1E4E985A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44A3A1-EC6D-5442-B0C3-EC1C8FB03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5685F9-9FA2-264D-875D-27ED96C5F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5350E3-9698-644D-9ACC-877B161D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7629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CFD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5FE9850-779E-D34D-A9D5-3F8429B0B766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35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A8AFD7-E5DB-EA4A-BFC0-5030B25BC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18" y="665393"/>
            <a:ext cx="10726964" cy="609291"/>
          </a:xfrm>
        </p:spPr>
        <p:txBody>
          <a:bodyPr anchor="b">
            <a:normAutofit/>
          </a:bodyPr>
          <a:lstStyle>
            <a:lvl1pPr>
              <a:defRPr sz="3600" spc="-100" baseline="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A29B7C-5BED-5B4B-BB80-0EC955DE1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4" cy="4581461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800" b="1" i="0" spc="-9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6858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2pPr>
            <a:lvl3pPr marL="11430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400" spc="-90" baseline="0"/>
            </a:lvl3pPr>
            <a:lvl4pPr marL="16002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200" spc="-90" baseline="0"/>
            </a:lvl4pPr>
            <a:lvl5pPr marL="20574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200" spc="-90" baseline="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45C6AD7C-DD67-784B-A8C8-9DF32FD91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995" y="6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7544C6A9-BD89-C84B-8728-F5A61358CE09}"/>
              </a:ext>
            </a:extLst>
          </p:cNvPr>
          <p:cNvCxnSpPr/>
          <p:nvPr userDrawn="1"/>
        </p:nvCxnSpPr>
        <p:spPr>
          <a:xfrm>
            <a:off x="732518" y="1358917"/>
            <a:ext cx="10726964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44D40FD7-78B3-4256-ADE8-6EDB4AC634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37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rgbClr val="CFD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5FE9850-779E-D34D-A9D5-3F8429B0B766}"/>
              </a:ext>
            </a:extLst>
          </p:cNvPr>
          <p:cNvSpPr/>
          <p:nvPr userDrawn="1"/>
        </p:nvSpPr>
        <p:spPr>
          <a:xfrm>
            <a:off x="1647928" y="1624295"/>
            <a:ext cx="8896073" cy="4830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133E6B4B-8FFF-E94F-B2DE-35B737C11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81381" y="2266936"/>
            <a:ext cx="6029210" cy="984954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635C5A1D-1399-BE46-A241-7229D51F3AB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047937" y="4064828"/>
            <a:ext cx="4096126" cy="18323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5BC0F70-0974-4247-B5CB-59F918931BAD}"/>
              </a:ext>
            </a:extLst>
          </p:cNvPr>
          <p:cNvSpPr/>
          <p:nvPr userDrawn="1"/>
        </p:nvSpPr>
        <p:spPr>
          <a:xfrm>
            <a:off x="6006935" y="3569294"/>
            <a:ext cx="178130" cy="17813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BEEBE75-56C9-EF4F-9E0B-13D2635CE848}"/>
              </a:ext>
            </a:extLst>
          </p:cNvPr>
          <p:cNvSpPr/>
          <p:nvPr userDrawn="1"/>
        </p:nvSpPr>
        <p:spPr>
          <a:xfrm>
            <a:off x="6023993" y="1871566"/>
            <a:ext cx="144000" cy="14400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26F01E1-DDF5-5040-8A5C-2529AD479CDC}"/>
              </a:ext>
            </a:extLst>
          </p:cNvPr>
          <p:cNvSpPr/>
          <p:nvPr userDrawn="1"/>
        </p:nvSpPr>
        <p:spPr>
          <a:xfrm>
            <a:off x="5482762" y="96958"/>
            <a:ext cx="1226403" cy="1235333"/>
          </a:xfrm>
          <a:prstGeom prst="ellipse">
            <a:avLst/>
          </a:prstGeom>
          <a:solidFill>
            <a:srgbClr val="007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74E668B5-8BF9-C848-A72E-6B094D5FDD89}"/>
              </a:ext>
            </a:extLst>
          </p:cNvPr>
          <p:cNvCxnSpPr>
            <a:cxnSpLocks/>
          </p:cNvCxnSpPr>
          <p:nvPr userDrawn="1"/>
        </p:nvCxnSpPr>
        <p:spPr>
          <a:xfrm>
            <a:off x="6095965" y="1339138"/>
            <a:ext cx="7" cy="532428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개체 틀 3">
            <a:extLst>
              <a:ext uri="{FF2B5EF4-FFF2-40B4-BE49-F238E27FC236}">
                <a16:creationId xmlns:a16="http://schemas.microsoft.com/office/drawing/2014/main" id="{A68B0A98-2A17-4941-AE7B-7F22D268A76F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433413" y="403620"/>
            <a:ext cx="1325146" cy="554280"/>
          </a:xfrm>
        </p:spPr>
        <p:txBody>
          <a:bodyPr>
            <a:noAutofit/>
          </a:bodyPr>
          <a:lstStyle>
            <a:lvl1pPr marL="0" indent="0" algn="ctr">
              <a:buNone/>
              <a:defRPr sz="4000" b="1" i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ko-KR" dirty="0"/>
              <a:t>01</a:t>
            </a:r>
            <a:endParaRPr kumimoji="1"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6517C54-A112-432B-8EF1-203102CBBA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76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Pr>
        <a:solidFill>
          <a:srgbClr val="CFD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12">
            <a:extLst>
              <a:ext uri="{FF2B5EF4-FFF2-40B4-BE49-F238E27FC236}">
                <a16:creationId xmlns:a16="http://schemas.microsoft.com/office/drawing/2014/main" id="{14C70798-B8E0-4EA5-8D65-0273C3689FFE}"/>
              </a:ext>
            </a:extLst>
          </p:cNvPr>
          <p:cNvSpPr/>
          <p:nvPr userDrawn="1"/>
        </p:nvSpPr>
        <p:spPr>
          <a:xfrm>
            <a:off x="1647928" y="1624295"/>
            <a:ext cx="8896073" cy="4830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133E6B4B-8FFF-E94F-B2DE-35B737C11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81381" y="2266936"/>
            <a:ext cx="6029210" cy="984954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635C5A1D-1399-BE46-A241-7229D51F3AB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081382" y="4064828"/>
            <a:ext cx="2942612" cy="18323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14" name="텍스트 개체 틀 3">
            <a:extLst>
              <a:ext uri="{FF2B5EF4-FFF2-40B4-BE49-F238E27FC236}">
                <a16:creationId xmlns:a16="http://schemas.microsoft.com/office/drawing/2014/main" id="{E5C299B2-3844-D143-9978-8558B8B76E1C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6167978" y="4064828"/>
            <a:ext cx="2942612" cy="18323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4807761-BC5A-4C89-8E7B-B13B414230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  <p:sp>
        <p:nvSpPr>
          <p:cNvPr id="32" name="텍스트 개체 틀 3">
            <a:extLst>
              <a:ext uri="{FF2B5EF4-FFF2-40B4-BE49-F238E27FC236}">
                <a16:creationId xmlns:a16="http://schemas.microsoft.com/office/drawing/2014/main" id="{E17DF518-2B81-4081-9698-6252206918F6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3081381" y="2266936"/>
            <a:ext cx="6029210" cy="984954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D5B6339B-FC1F-4717-8801-D6CE280610E6}"/>
              </a:ext>
            </a:extLst>
          </p:cNvPr>
          <p:cNvSpPr/>
          <p:nvPr userDrawn="1"/>
        </p:nvSpPr>
        <p:spPr>
          <a:xfrm>
            <a:off x="6006935" y="3569294"/>
            <a:ext cx="178130" cy="17813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EC1FE46-4C01-4A2D-BC82-3274E8065988}"/>
              </a:ext>
            </a:extLst>
          </p:cNvPr>
          <p:cNvSpPr/>
          <p:nvPr userDrawn="1"/>
        </p:nvSpPr>
        <p:spPr>
          <a:xfrm>
            <a:off x="6023993" y="1871566"/>
            <a:ext cx="144000" cy="14400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89A274F-B0F6-42E0-A2F8-E2BB7BCC017E}"/>
              </a:ext>
            </a:extLst>
          </p:cNvPr>
          <p:cNvSpPr/>
          <p:nvPr userDrawn="1"/>
        </p:nvSpPr>
        <p:spPr>
          <a:xfrm>
            <a:off x="5482762" y="96958"/>
            <a:ext cx="1226403" cy="1235333"/>
          </a:xfrm>
          <a:prstGeom prst="ellipse">
            <a:avLst/>
          </a:prstGeom>
          <a:solidFill>
            <a:srgbClr val="007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7" name="직선 연결선[R] 9">
            <a:extLst>
              <a:ext uri="{FF2B5EF4-FFF2-40B4-BE49-F238E27FC236}">
                <a16:creationId xmlns:a16="http://schemas.microsoft.com/office/drawing/2014/main" id="{AFB96D4B-2573-48A0-83F0-4F0DF3046562}"/>
              </a:ext>
            </a:extLst>
          </p:cNvPr>
          <p:cNvCxnSpPr>
            <a:cxnSpLocks/>
          </p:cNvCxnSpPr>
          <p:nvPr userDrawn="1"/>
        </p:nvCxnSpPr>
        <p:spPr>
          <a:xfrm>
            <a:off x="6095965" y="1339138"/>
            <a:ext cx="7" cy="532428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텍스트 개체 틀 3">
            <a:extLst>
              <a:ext uri="{FF2B5EF4-FFF2-40B4-BE49-F238E27FC236}">
                <a16:creationId xmlns:a16="http://schemas.microsoft.com/office/drawing/2014/main" id="{70298A6F-8384-4B7B-B327-F46BFC4C8A13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433413" y="403620"/>
            <a:ext cx="1325146" cy="554280"/>
          </a:xfrm>
        </p:spPr>
        <p:txBody>
          <a:bodyPr>
            <a:noAutofit/>
          </a:bodyPr>
          <a:lstStyle>
            <a:lvl1pPr marL="0" indent="0" algn="ctr">
              <a:buNone/>
              <a:defRPr sz="4000" b="1" i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ko-KR" dirty="0"/>
              <a:t>01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2707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26864B3-D56A-F842-9B33-66D69E14A521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3564"/>
            </a:avLst>
          </a:prstGeom>
          <a:solidFill>
            <a:srgbClr val="E6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6C85B4-1BA4-564A-A115-832F681C1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17106"/>
            <a:ext cx="10515600" cy="781904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4535F0-BBFA-664D-98C4-0DC9B58D9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4381" y="858990"/>
            <a:ext cx="3210535" cy="500243"/>
          </a:xfrm>
          <a:prstGeom prst="rect">
            <a:avLst/>
          </a:prstGeom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D1DD3B71-4EC0-4947-873B-1C9351BEDEA6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0" y="4139469"/>
            <a:ext cx="8710" cy="882995"/>
          </a:xfrm>
          <a:prstGeom prst="line">
            <a:avLst/>
          </a:prstGeom>
          <a:ln w="12700">
            <a:solidFill>
              <a:srgbClr val="007EC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21F0411F-886D-D043-9A60-59D70EEA4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1850" y="1554481"/>
            <a:ext cx="10515600" cy="2390502"/>
          </a:xfrm>
        </p:spPr>
        <p:txBody>
          <a:bodyPr anchor="b">
            <a:normAutofit/>
          </a:bodyPr>
          <a:lstStyle>
            <a:lvl1pPr marL="0" indent="0" algn="ctr">
              <a:buNone/>
              <a:defRPr sz="4400" b="1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endParaRPr kumimoji="1"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7D103CF-E867-45B5-9D66-59A05CE779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52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410E0E-789D-5946-BA65-2E46BE0C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E8DD22-BD43-F141-957C-5F6110066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56CF1E-3BD4-494F-9775-937786F6D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DB8F00-62D8-6247-B34F-75932B878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B123D-D8DA-054B-BC4A-D5D50B6A0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65DDA8-A5F7-754B-82C8-AD87D2F2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459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929D6-4B6F-784F-8083-A96A0B10B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BCF096-0253-3841-8442-6B6DAC018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2125D2-1087-5341-8CBD-A21C10600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0B1383-E05C-A64D-AA3C-198197A436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4E48C2-18A1-AE40-BB28-48630953BB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BCB18-493E-5D49-8F49-F325839B8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851C66E-8873-AD41-977A-654B3BB7B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76273F-5566-6340-BFF3-500C279A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0063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677AC-5872-2342-AC09-915CBDB4F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AD6FA3-14D1-2A4E-A445-12B6DEC32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14F399-0A2B-C447-BA27-52A4D83BC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B2505E-15A3-174A-AD81-E877C7163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3931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D0B470-19FB-6746-B0C6-EC3B9B0A6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565308-5024-E64C-9661-9E4036B1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6B483B-FE2B-5643-9258-F90BD573A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9471953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6665449-AE24-3043-9274-54B2B6858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B6E0D9-A74E-4949-A379-FE3BC5BE6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1C3498-4FC1-074D-86D4-FD4581E43E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716EEB-FA97-A942-932A-A3055F20B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D1348A-1A64-0C4B-AA46-05C536516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7821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png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png"  /><Relationship Id="rId3" Type="http://schemas.openxmlformats.org/officeDocument/2006/relationships/image" Target="../media/image4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png" 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png"  /><Relationship Id="rId3" Type="http://schemas.openxmlformats.org/officeDocument/2006/relationships/image" Target="../media/image5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png"  /><Relationship Id="rId3" Type="http://schemas.openxmlformats.org/officeDocument/2006/relationships/image" Target="../media/image5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png"  /><Relationship Id="rId3" Type="http://schemas.openxmlformats.org/officeDocument/2006/relationships/image" Target="../media/image60.png"  /><Relationship Id="rId4" Type="http://schemas.openxmlformats.org/officeDocument/2006/relationships/image" Target="../media/image61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png"  /><Relationship Id="rId3" Type="http://schemas.openxmlformats.org/officeDocument/2006/relationships/image" Target="../media/image63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png"  /><Relationship Id="rId3" Type="http://schemas.openxmlformats.org/officeDocument/2006/relationships/image" Target="../media/image65.png"  /><Relationship Id="rId4" Type="http://schemas.openxmlformats.org/officeDocument/2006/relationships/image" Target="../media/image66.png"  /><Relationship Id="rId5" Type="http://schemas.openxmlformats.org/officeDocument/2006/relationships/image" Target="../media/image67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png"  /><Relationship Id="rId3" Type="http://schemas.openxmlformats.org/officeDocument/2006/relationships/image" Target="../media/image69.png"  /><Relationship Id="rId4" Type="http://schemas.openxmlformats.org/officeDocument/2006/relationships/image" Target="../media/image70.png"  /><Relationship Id="rId5" Type="http://schemas.openxmlformats.org/officeDocument/2006/relationships/image" Target="../media/image7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png"  /><Relationship Id="rId3" Type="http://schemas.openxmlformats.org/officeDocument/2006/relationships/image" Target="../media/image7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png"  /><Relationship Id="rId3" Type="http://schemas.openxmlformats.org/officeDocument/2006/relationships/image" Target="../media/image76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png"  /><Relationship Id="rId3" Type="http://schemas.openxmlformats.org/officeDocument/2006/relationships/image" Target="../media/image79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png"  /><Relationship Id="rId3" Type="http://schemas.openxmlformats.org/officeDocument/2006/relationships/image" Target="../media/image81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png"  /><Relationship Id="rId3" Type="http://schemas.openxmlformats.org/officeDocument/2006/relationships/image" Target="../media/image83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504CF70-F56C-E843-8217-87B2EF59E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744980"/>
            <a:ext cx="12191999" cy="2030220"/>
          </a:xfrm>
        </p:spPr>
        <p:txBody>
          <a:bodyPr anchor="ctr">
            <a:noAutofit/>
          </a:bodyPr>
          <a:lstStyle/>
          <a:p>
            <a:r>
              <a:rPr kumimoji="1" lang="ko-KR" altLang="en-US" sz="6000" b="1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인터랙티브</a:t>
            </a:r>
            <a:endParaRPr kumimoji="1" lang="en-US" altLang="ko-KR" sz="6000" b="1">
              <a:solidFill>
                <a:srgbClr val="007EC5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ko-KR" altLang="en-US" sz="6000" b="1">
                <a:latin typeface="Malgun Gothic" panose="020B0503020000020004" pitchFamily="34" charset="-127"/>
                <a:ea typeface="Malgun Gothic" panose="020B0503020000020004" pitchFamily="34" charset="-127"/>
              </a:rPr>
              <a:t>웹 페이지 만들기</a:t>
            </a:r>
            <a:endParaRPr kumimoji="1" lang="ko-KR" altLang="en-US" sz="6000"/>
          </a:p>
        </p:txBody>
      </p:sp>
    </p:spTree>
    <p:extLst>
      <p:ext uri="{BB962C8B-B14F-4D97-AF65-F5344CB8AC3E}">
        <p14:creationId xmlns:p14="http://schemas.microsoft.com/office/powerpoint/2010/main" val="3132802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03-2</a:t>
            </a:r>
            <a:r>
              <a:rPr kumimoji="1" lang="en-US" altLang="ko-KR" sz="3600">
                <a:latin typeface="+mj-ea"/>
              </a:rPr>
              <a:t> CSS</a:t>
            </a:r>
            <a:r>
              <a:rPr kumimoji="1" lang="ko-KR" altLang="en-US" sz="3600">
                <a:latin typeface="+mj-ea"/>
              </a:rPr>
              <a:t>로 </a:t>
            </a:r>
            <a:r>
              <a:rPr kumimoji="1" lang="en-US" altLang="ko-KR" sz="3600">
                <a:latin typeface="+mj-ea"/>
              </a:rPr>
              <a:t>HTML </a:t>
            </a:r>
            <a:r>
              <a:rPr kumimoji="1" lang="ko-KR" altLang="en-US" sz="3600">
                <a:latin typeface="+mj-ea"/>
              </a:rPr>
              <a:t>요소 다양하게 선택하기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3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sz="2000" b="1" dirty="0">
                <a:solidFill>
                  <a:srgbClr val="007EC5"/>
                </a:solidFill>
              </a:rPr>
              <a:t> </a:t>
            </a:r>
            <a:r>
              <a:rPr kumimoji="1" lang="ko-KR" altLang="en-US" sz="2000" dirty="0">
                <a:solidFill>
                  <a:srgbClr val="007EC5"/>
                </a:solidFill>
              </a:rPr>
              <a:t>가상 </a:t>
            </a:r>
            <a:r>
              <a:rPr kumimoji="1" lang="ko-KR" altLang="en-US" sz="2000" dirty="0" err="1">
                <a:solidFill>
                  <a:srgbClr val="007EC5"/>
                </a:solidFill>
              </a:rPr>
              <a:t>선택자</a:t>
            </a:r>
            <a:r>
              <a:rPr kumimoji="1" lang="ko-KR" altLang="en-US" sz="2000" dirty="0">
                <a:solidFill>
                  <a:srgbClr val="007EC5"/>
                </a:solidFill>
              </a:rPr>
              <a:t>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</a:t>
            </a:r>
            <a:r>
              <a:rPr kumimoji="1" lang="ko-KR" altLang="en-US" sz="2000" dirty="0">
                <a:solidFill>
                  <a:srgbClr val="007EC5"/>
                </a:solidFill>
              </a:rPr>
              <a:t>가상의 요소를 선택하기</a:t>
            </a:r>
            <a:endParaRPr kumimoji="1" lang="en-US" altLang="ko-KR" sz="2000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dirty="0"/>
              <a:t>실제 </a:t>
            </a:r>
            <a:r>
              <a:rPr kumimoji="1" lang="en-US" altLang="ko-KR" sz="1800" dirty="0"/>
              <a:t>HTML </a:t>
            </a:r>
            <a:r>
              <a:rPr kumimoji="1" lang="ko-KR" altLang="en-US" sz="1800" dirty="0"/>
              <a:t>요소가 아닌 가상의 요소를 선택하는 방법 </a:t>
            </a:r>
            <a:endParaRPr kumimoji="1" lang="en-US" altLang="ko-KR" sz="1800" dirty="0"/>
          </a:p>
          <a:p>
            <a:pPr lvl="1"/>
            <a:r>
              <a:rPr kumimoji="1" lang="en-US" altLang="ko-KR" sz="1800" dirty="0"/>
              <a:t>:hover – </a:t>
            </a:r>
            <a:r>
              <a:rPr kumimoji="1" lang="ko-KR" altLang="en-US" sz="1800" dirty="0"/>
              <a:t>선택한 요소 위에 마우스 포인터를 올렸을 때 스타일 적용 </a:t>
            </a:r>
            <a:endParaRPr kumimoji="1" lang="en-US" altLang="ko-KR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59" y="3362975"/>
            <a:ext cx="1971675" cy="99060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3625744" y="2976713"/>
            <a:ext cx="3219450" cy="2076275"/>
            <a:chOff x="3895724" y="2559269"/>
            <a:chExt cx="3219450" cy="207627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5724" y="2559269"/>
              <a:ext cx="3219450" cy="66675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131" y="3302044"/>
              <a:ext cx="2838450" cy="1333500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224" y="2976713"/>
            <a:ext cx="416242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84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03-2</a:t>
            </a:r>
            <a:r>
              <a:rPr kumimoji="1" lang="en-US" altLang="ko-KR" sz="3600">
                <a:latin typeface="+mj-ea"/>
              </a:rPr>
              <a:t> CSS</a:t>
            </a:r>
            <a:r>
              <a:rPr kumimoji="1" lang="ko-KR" altLang="en-US" sz="3600">
                <a:latin typeface="+mj-ea"/>
              </a:rPr>
              <a:t>로 </a:t>
            </a:r>
            <a:r>
              <a:rPr kumimoji="1" lang="en-US" altLang="ko-KR" sz="3600">
                <a:latin typeface="+mj-ea"/>
              </a:rPr>
              <a:t>HTML </a:t>
            </a:r>
            <a:r>
              <a:rPr kumimoji="1" lang="ko-KR" altLang="en-US" sz="3600">
                <a:latin typeface="+mj-ea"/>
              </a:rPr>
              <a:t>요소 다양하게 선택하기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3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sz="2000" b="1" dirty="0">
                <a:solidFill>
                  <a:srgbClr val="007EC5"/>
                </a:solidFill>
              </a:rPr>
              <a:t> </a:t>
            </a:r>
            <a:r>
              <a:rPr kumimoji="1" lang="ko-KR" altLang="en-US" sz="2000" dirty="0">
                <a:solidFill>
                  <a:srgbClr val="007EC5"/>
                </a:solidFill>
              </a:rPr>
              <a:t>가상 </a:t>
            </a:r>
            <a:r>
              <a:rPr kumimoji="1" lang="ko-KR" altLang="en-US" sz="2000" dirty="0" err="1">
                <a:solidFill>
                  <a:srgbClr val="007EC5"/>
                </a:solidFill>
              </a:rPr>
              <a:t>선택자</a:t>
            </a:r>
            <a:r>
              <a:rPr kumimoji="1" lang="ko-KR" altLang="en-US" sz="2000" dirty="0">
                <a:solidFill>
                  <a:srgbClr val="007EC5"/>
                </a:solidFill>
              </a:rPr>
              <a:t>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</a:t>
            </a:r>
            <a:r>
              <a:rPr kumimoji="1" lang="ko-KR" altLang="en-US" sz="2000" dirty="0">
                <a:solidFill>
                  <a:srgbClr val="007EC5"/>
                </a:solidFill>
              </a:rPr>
              <a:t>가상의 요소를 선택하기</a:t>
            </a:r>
            <a:endParaRPr kumimoji="1" lang="en-US" altLang="ko-KR" sz="2000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dirty="0"/>
              <a:t>실제 </a:t>
            </a:r>
            <a:r>
              <a:rPr kumimoji="1" lang="en-US" altLang="ko-KR" sz="1800" dirty="0"/>
              <a:t>HTML </a:t>
            </a:r>
            <a:r>
              <a:rPr kumimoji="1" lang="ko-KR" altLang="en-US" sz="1800" dirty="0"/>
              <a:t>요소가 아닌 가상의 요소를 선택하는 방법 </a:t>
            </a:r>
            <a:endParaRPr kumimoji="1" lang="en-US" altLang="ko-KR" sz="1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45" y="2989551"/>
            <a:ext cx="1971675" cy="990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697" y="2989551"/>
            <a:ext cx="3286125" cy="2838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593" y="3113041"/>
            <a:ext cx="4066252" cy="273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9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03-2</a:t>
            </a:r>
            <a:r>
              <a:rPr kumimoji="1" lang="en-US" altLang="ko-KR" sz="3600">
                <a:latin typeface="+mj-ea"/>
              </a:rPr>
              <a:t> CSS</a:t>
            </a:r>
            <a:r>
              <a:rPr kumimoji="1" lang="ko-KR" altLang="en-US" sz="3600">
                <a:latin typeface="+mj-ea"/>
              </a:rPr>
              <a:t>로 </a:t>
            </a:r>
            <a:r>
              <a:rPr kumimoji="1" lang="en-US" altLang="ko-KR" sz="3600">
                <a:latin typeface="+mj-ea"/>
              </a:rPr>
              <a:t>HTML </a:t>
            </a:r>
            <a:r>
              <a:rPr kumimoji="1" lang="ko-KR" altLang="en-US" sz="3600">
                <a:latin typeface="+mj-ea"/>
              </a:rPr>
              <a:t>요소 다양하게 선택하기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3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sz="2000" b="1" dirty="0">
                <a:solidFill>
                  <a:srgbClr val="007EC5"/>
                </a:solidFill>
              </a:rPr>
              <a:t> </a:t>
            </a:r>
            <a:r>
              <a:rPr kumimoji="1" lang="ko-KR" altLang="en-US" sz="2000" dirty="0">
                <a:solidFill>
                  <a:srgbClr val="007EC5"/>
                </a:solidFill>
              </a:rPr>
              <a:t>클래스 </a:t>
            </a:r>
            <a:r>
              <a:rPr kumimoji="1" lang="ko-KR" altLang="en-US" sz="2000" dirty="0" err="1">
                <a:solidFill>
                  <a:srgbClr val="007EC5"/>
                </a:solidFill>
              </a:rPr>
              <a:t>선택자</a:t>
            </a:r>
            <a:r>
              <a:rPr kumimoji="1" lang="ko-KR" altLang="en-US" sz="2000" dirty="0">
                <a:solidFill>
                  <a:srgbClr val="007EC5"/>
                </a:solidFill>
              </a:rPr>
              <a:t>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</a:t>
            </a:r>
            <a:r>
              <a:rPr kumimoji="1" lang="ko-KR" altLang="en-US" sz="2000" dirty="0">
                <a:solidFill>
                  <a:srgbClr val="007EC5"/>
                </a:solidFill>
              </a:rPr>
              <a:t>클래스명으로 요소를 선택하기</a:t>
            </a:r>
            <a:endParaRPr kumimoji="1" lang="en-US" altLang="ko-KR" sz="2000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dirty="0"/>
              <a:t>HTML</a:t>
            </a:r>
            <a:r>
              <a:rPr kumimoji="1" lang="ko-KR" altLang="en-US" sz="1800" dirty="0"/>
              <a:t>에서  </a:t>
            </a:r>
            <a:r>
              <a:rPr kumimoji="1" lang="en-US" altLang="ko-KR" sz="1800" dirty="0"/>
              <a:t>class=</a:t>
            </a:r>
            <a:r>
              <a:rPr kumimoji="1" lang="ko-KR" altLang="en-US" sz="1800" dirty="0"/>
              <a:t>클래스명으로 클래스 </a:t>
            </a:r>
            <a:r>
              <a:rPr kumimoji="1" lang="ko-KR" altLang="en-US" sz="1800" dirty="0" err="1"/>
              <a:t>선택자</a:t>
            </a:r>
            <a:r>
              <a:rPr kumimoji="1" lang="ko-KR" altLang="en-US" sz="1800" dirty="0"/>
              <a:t> 만듦</a:t>
            </a:r>
            <a:r>
              <a:rPr kumimoji="1" lang="en-US" altLang="ko-KR" sz="1800" dirty="0"/>
              <a:t>.</a:t>
            </a:r>
          </a:p>
          <a:p>
            <a:pPr lvl="1"/>
            <a:r>
              <a:rPr kumimoji="1" lang="en-US" altLang="ko-KR" sz="1800" dirty="0"/>
              <a:t>CSS</a:t>
            </a:r>
            <a:r>
              <a:rPr kumimoji="1" lang="ko-KR" altLang="en-US" sz="1800" dirty="0"/>
              <a:t>에서 </a:t>
            </a:r>
            <a:r>
              <a:rPr kumimoji="1" lang="ko-KR" altLang="en-US" sz="1800" dirty="0" err="1"/>
              <a:t>태그명</a:t>
            </a:r>
            <a:r>
              <a:rPr kumimoji="1" lang="en-US" altLang="ko-KR" sz="1800" dirty="0"/>
              <a:t>.</a:t>
            </a:r>
            <a:r>
              <a:rPr kumimoji="1" lang="ko-KR" altLang="en-US" sz="1800" dirty="0"/>
              <a:t>클래스명으로 요소 선택</a:t>
            </a:r>
            <a:r>
              <a:rPr kumimoji="1" lang="en-US" altLang="ko-KR" sz="1800" dirty="0"/>
              <a:t>. </a:t>
            </a:r>
            <a:r>
              <a:rPr kumimoji="1" lang="ko-KR" altLang="en-US" sz="1800" dirty="0"/>
              <a:t>태그명은 생략 가능 </a:t>
            </a:r>
            <a:endParaRPr kumimoji="1" lang="en-US" altLang="ko-KR" sz="1800" dirty="0"/>
          </a:p>
          <a:p>
            <a:pPr marL="457200" lvl="1" indent="0">
              <a:buNone/>
            </a:pPr>
            <a:endParaRPr kumimoji="1" lang="en-US" altLang="ko-KR" sz="2000" dirty="0"/>
          </a:p>
          <a:p>
            <a:pPr marL="457200" lvl="1" indent="0">
              <a:buNone/>
            </a:pPr>
            <a:endParaRPr kumimoji="1" lang="en-US" altLang="ko-KR" sz="2000" dirty="0"/>
          </a:p>
          <a:p>
            <a:pPr marL="457200" lvl="1" indent="0">
              <a:buNone/>
            </a:pPr>
            <a:endParaRPr kumimoji="1" lang="en-US" altLang="ko-KR" sz="2000" dirty="0"/>
          </a:p>
          <a:p>
            <a:pPr marL="457200" lvl="1" indent="0">
              <a:buNone/>
            </a:pPr>
            <a:endParaRPr kumimoji="1" lang="en-US" altLang="ko-KR" sz="2000" dirty="0"/>
          </a:p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아이디 </a:t>
            </a:r>
            <a:r>
              <a:rPr kumimoji="1" lang="ko-KR" altLang="en-US" sz="2000" dirty="0" err="1">
                <a:solidFill>
                  <a:srgbClr val="007EC5"/>
                </a:solidFill>
              </a:rPr>
              <a:t>선택자</a:t>
            </a:r>
            <a:r>
              <a:rPr kumimoji="1" lang="ko-KR" altLang="en-US" sz="2000" dirty="0">
                <a:solidFill>
                  <a:srgbClr val="007EC5"/>
                </a:solidFill>
              </a:rPr>
              <a:t>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</a:t>
            </a:r>
            <a:r>
              <a:rPr kumimoji="1" lang="ko-KR" altLang="en-US" sz="2000" dirty="0">
                <a:solidFill>
                  <a:srgbClr val="007EC5"/>
                </a:solidFill>
              </a:rPr>
              <a:t>클래스명으로 요소를 선택하기</a:t>
            </a:r>
            <a:endParaRPr kumimoji="1" lang="en-US" altLang="ko-KR" sz="2000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dirty="0"/>
              <a:t>태그에 고유한 이름을 붙여 특정 기능을 개발하기 위해 사용 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아이디는 고유의 값이므로 이름이 같은 아이디를 중복 지정할 수 없음 </a:t>
            </a: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12" y="1567545"/>
            <a:ext cx="2720459" cy="192451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784" y="3937222"/>
            <a:ext cx="2813226" cy="192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82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03-3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폰트 스타일링하기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3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sz="2000" b="1" dirty="0">
                <a:solidFill>
                  <a:srgbClr val="007EC5"/>
                </a:solidFill>
              </a:rPr>
              <a:t>폰트 굵기 바꾸기 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en-US" altLang="ko-KR" sz="2000" dirty="0"/>
              <a:t>font-weight</a:t>
            </a:r>
          </a:p>
          <a:p>
            <a:pPr marL="0" indent="0">
              <a:buNone/>
            </a:pPr>
            <a:endParaRPr kumimoji="1" lang="en-US" altLang="ko-KR" sz="2000" dirty="0"/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폰트 크기 바꾸기 </a:t>
            </a: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en-US" altLang="ko-KR" sz="2000" dirty="0"/>
              <a:t>font-size </a:t>
            </a:r>
          </a:p>
          <a:p>
            <a:pPr marL="0" indent="0">
              <a:buNone/>
            </a:pPr>
            <a:endParaRPr kumimoji="1" lang="en-US" altLang="ko-KR" sz="2000" dirty="0"/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폰트 모양 바꾸기 </a:t>
            </a: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en-US" altLang="ko-KR" sz="2000" dirty="0"/>
              <a:t>font-family</a:t>
            </a:r>
          </a:p>
          <a:p>
            <a:pPr marL="0" indent="0">
              <a:buNone/>
            </a:pPr>
            <a:endParaRPr kumimoji="1" lang="en-US" altLang="ko-KR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531" y="1606434"/>
            <a:ext cx="5568113" cy="12243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216" y="3089257"/>
            <a:ext cx="7804380" cy="16321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216" y="4979905"/>
            <a:ext cx="5633428" cy="86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04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03-3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폰트 스타일링하기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5"/>
            <a:ext cx="5080452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sz="2000" b="1" dirty="0">
                <a:solidFill>
                  <a:srgbClr val="007EC5"/>
                </a:solidFill>
              </a:rPr>
              <a:t>폰트 </a:t>
            </a:r>
            <a:r>
              <a:rPr kumimoji="1" lang="ko-KR" altLang="en-US" sz="2000" dirty="0">
                <a:solidFill>
                  <a:srgbClr val="007EC5"/>
                </a:solidFill>
              </a:rPr>
              <a:t>모양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바꾸기 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en-US" altLang="ko-KR" sz="2000" dirty="0"/>
              <a:t>Do it! </a:t>
            </a:r>
            <a:r>
              <a:rPr kumimoji="1" lang="ko-KR" altLang="en-US" sz="2000" dirty="0"/>
              <a:t>구글 웹 폰트 사용하기 </a:t>
            </a:r>
            <a:endParaRPr kumimoji="1" lang="en-US" altLang="ko-KR" sz="2000" dirty="0"/>
          </a:p>
          <a:p>
            <a:pPr marL="457200" lvl="1" indent="0">
              <a:buNone/>
            </a:pPr>
            <a:r>
              <a:rPr kumimoji="1" lang="en-US" altLang="ko-KR" sz="2000" b="1" dirty="0"/>
              <a:t>1</a:t>
            </a:r>
            <a:r>
              <a:rPr kumimoji="1" lang="ko-KR" altLang="en-US" sz="2000" b="1" dirty="0"/>
              <a:t>단계 구글 폰트 웹 사이트</a:t>
            </a:r>
            <a:endParaRPr kumimoji="1" lang="en-US" altLang="ko-KR" sz="2000" b="1" dirty="0"/>
          </a:p>
          <a:p>
            <a:pPr lvl="1"/>
            <a:r>
              <a:rPr lang="en-US" altLang="ko-KR" sz="1800" b="0" dirty="0"/>
              <a:t>(fonts.google.com)</a:t>
            </a:r>
            <a:r>
              <a:rPr kumimoji="1" lang="ko-KR" altLang="en-US" sz="1800" b="0" dirty="0"/>
              <a:t> 접속하기 </a:t>
            </a:r>
            <a:endParaRPr kumimoji="1" lang="en-US" altLang="ko-KR" sz="1800" b="0" dirty="0"/>
          </a:p>
          <a:p>
            <a:pPr marL="0" indent="0">
              <a:buNone/>
            </a:pPr>
            <a:endParaRPr kumimoji="1" lang="en-US" altLang="ko-KR" sz="2000" dirty="0"/>
          </a:p>
          <a:p>
            <a:pPr marL="0" indent="0">
              <a:buNone/>
            </a:pPr>
            <a:endParaRPr kumimoji="1" lang="en-US" altLang="ko-KR" sz="2000" dirty="0"/>
          </a:p>
          <a:p>
            <a:pPr marL="0" indent="0">
              <a:buNone/>
            </a:pPr>
            <a:r>
              <a:rPr kumimoji="1" lang="en-US" altLang="ko-KR" sz="2000" dirty="0"/>
              <a:t>      2</a:t>
            </a:r>
            <a:r>
              <a:rPr kumimoji="1" lang="ko-KR" altLang="en-US" sz="2000" dirty="0"/>
              <a:t>단계 폰트 검색해서 찾기</a:t>
            </a:r>
            <a:endParaRPr kumimoji="1" lang="en-US" altLang="ko-KR" sz="2000" dirty="0"/>
          </a:p>
          <a:p>
            <a:pPr marL="0" indent="0">
              <a:buNone/>
            </a:pPr>
            <a:r>
              <a:rPr kumimoji="1" lang="en-US" altLang="ko-KR" sz="2000" dirty="0">
                <a:solidFill>
                  <a:srgbClr val="007EC5"/>
                </a:solidFill>
              </a:rPr>
              <a:t> </a:t>
            </a:r>
            <a:endParaRPr kumimoji="1" lang="en-US" altLang="ko-KR" sz="2000" dirty="0"/>
          </a:p>
          <a:p>
            <a:pPr marL="0" indent="0">
              <a:buNone/>
            </a:pPr>
            <a:endParaRPr kumimoji="1" lang="en-US" altLang="ko-KR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331" y="1496353"/>
            <a:ext cx="4050753" cy="22119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331" y="3819640"/>
            <a:ext cx="5546229" cy="240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857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03-3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폰트 스타일링하기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5"/>
            <a:ext cx="4769212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sz="2000" b="1" dirty="0">
                <a:solidFill>
                  <a:srgbClr val="007EC5"/>
                </a:solidFill>
              </a:rPr>
              <a:t>폰트 </a:t>
            </a:r>
            <a:r>
              <a:rPr kumimoji="1" lang="ko-KR" altLang="en-US" sz="2000" dirty="0">
                <a:solidFill>
                  <a:srgbClr val="007EC5"/>
                </a:solidFill>
              </a:rPr>
              <a:t>모양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바꾸기 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en-US" altLang="ko-KR" sz="2000" dirty="0"/>
              <a:t>Do it! </a:t>
            </a:r>
            <a:r>
              <a:rPr kumimoji="1" lang="ko-KR" altLang="en-US" sz="2000" dirty="0"/>
              <a:t>구글 웹 폰트 사용하기 </a:t>
            </a:r>
            <a:endParaRPr kumimoji="1" lang="en-US" altLang="ko-KR" sz="2000" dirty="0"/>
          </a:p>
          <a:p>
            <a:pPr marL="0" indent="0">
              <a:buNone/>
            </a:pPr>
            <a:r>
              <a:rPr kumimoji="1" lang="en-US" altLang="ko-KR" sz="2000" dirty="0"/>
              <a:t>     3</a:t>
            </a:r>
            <a:r>
              <a:rPr kumimoji="1" lang="ko-KR" altLang="en-US" sz="2000" dirty="0"/>
              <a:t>단계 폰트 스타일 복사하기</a:t>
            </a:r>
            <a:endParaRPr kumimoji="1" lang="en-US" altLang="ko-KR" sz="2000" dirty="0"/>
          </a:p>
          <a:p>
            <a:pPr lvl="1"/>
            <a:r>
              <a:rPr kumimoji="1" lang="en-US" altLang="ko-KR" sz="1800" dirty="0"/>
              <a:t>[Select this style]</a:t>
            </a:r>
            <a:r>
              <a:rPr kumimoji="1" lang="ko-KR" altLang="en-US" sz="1800" dirty="0"/>
              <a:t>을 클릭 </a:t>
            </a:r>
            <a:r>
              <a:rPr kumimoji="1" lang="en-US" altLang="ko-KR" sz="1800" dirty="0"/>
              <a:t>- @import</a:t>
            </a:r>
            <a:r>
              <a:rPr kumimoji="1" lang="ko-KR" altLang="en-US" sz="1800" dirty="0"/>
              <a:t>를</a:t>
            </a:r>
            <a:r>
              <a:rPr kumimoji="1" lang="en-US" altLang="ko-KR" sz="1800" dirty="0"/>
              <a:t> </a:t>
            </a:r>
            <a:r>
              <a:rPr kumimoji="1" lang="ko-KR" altLang="en-US" sz="1800" dirty="0"/>
              <a:t>선택하면 보이는 </a:t>
            </a:r>
            <a:r>
              <a:rPr kumimoji="1" lang="ko-KR" altLang="en-US" sz="1800" dirty="0" err="1"/>
              <a:t>웹폰트</a:t>
            </a:r>
            <a:r>
              <a:rPr kumimoji="1" lang="ko-KR" altLang="en-US" sz="1800" dirty="0"/>
              <a:t> 코드와 </a:t>
            </a:r>
            <a:r>
              <a:rPr kumimoji="1" lang="en-US" altLang="ko-KR" sz="1800" dirty="0"/>
              <a:t>font-family </a:t>
            </a:r>
            <a:r>
              <a:rPr kumimoji="1" lang="ko-KR" altLang="en-US" sz="1800" dirty="0"/>
              <a:t>코드 복사 </a:t>
            </a:r>
            <a:r>
              <a:rPr kumimoji="1" lang="en-US" altLang="ko-KR" dirty="0"/>
              <a:t>	</a:t>
            </a:r>
          </a:p>
          <a:p>
            <a:pPr marL="0" indent="0">
              <a:buNone/>
            </a:pPr>
            <a:r>
              <a:rPr kumimoji="1" lang="en-US" altLang="ko-KR" sz="2000" dirty="0"/>
              <a:t>      </a:t>
            </a:r>
          </a:p>
          <a:p>
            <a:pPr marL="0" indent="0">
              <a:buNone/>
            </a:pPr>
            <a:r>
              <a:rPr kumimoji="1" lang="en-US" altLang="ko-KR" sz="2000" dirty="0"/>
              <a:t>      4</a:t>
            </a:r>
            <a:r>
              <a:rPr kumimoji="1" lang="ko-KR" altLang="en-US" sz="2000" dirty="0"/>
              <a:t>단계 </a:t>
            </a:r>
            <a:r>
              <a:rPr kumimoji="1" lang="en-US" altLang="ko-KR" sz="2000" dirty="0"/>
              <a:t>HTML, CSS </a:t>
            </a:r>
            <a:r>
              <a:rPr kumimoji="1" lang="ko-KR" altLang="en-US" sz="2000" dirty="0"/>
              <a:t>파일 만들기</a:t>
            </a:r>
            <a:endParaRPr kumimoji="1" lang="en-US" altLang="ko-KR" sz="2000" dirty="0"/>
          </a:p>
          <a:p>
            <a:pPr marL="0" indent="0">
              <a:buNone/>
            </a:pPr>
            <a:r>
              <a:rPr kumimoji="1" lang="en-US" altLang="ko-KR" sz="2000" dirty="0">
                <a:solidFill>
                  <a:srgbClr val="007EC5"/>
                </a:solidFill>
              </a:rPr>
              <a:t> </a:t>
            </a:r>
            <a:endParaRPr kumimoji="1" lang="en-US" altLang="ko-KR" sz="2000" dirty="0"/>
          </a:p>
          <a:p>
            <a:pPr marL="0" indent="0">
              <a:buNone/>
            </a:pPr>
            <a:endParaRPr kumimoji="1" lang="en-US" altLang="ko-KR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527" y="1429620"/>
            <a:ext cx="4849868" cy="235471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974527" y="3939271"/>
            <a:ext cx="5584535" cy="2366936"/>
            <a:chOff x="1107857" y="3067233"/>
            <a:chExt cx="7523764" cy="318885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857" y="3067233"/>
              <a:ext cx="3476625" cy="103822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857" y="4182732"/>
              <a:ext cx="7523764" cy="20733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6986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03-3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폰트 스타일링하기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4887889" cy="4581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b="1" dirty="0">
                <a:solidFill>
                  <a:srgbClr val="007EC5"/>
                </a:solidFill>
              </a:rPr>
              <a:t>폰트 </a:t>
            </a:r>
            <a:r>
              <a:rPr kumimoji="1" lang="ko-KR" altLang="en-US" sz="2000" dirty="0">
                <a:solidFill>
                  <a:srgbClr val="007EC5"/>
                </a:solidFill>
              </a:rPr>
              <a:t>모양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바꾸기 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en-US" altLang="ko-KR" sz="2000" dirty="0"/>
              <a:t>Do it! </a:t>
            </a:r>
            <a:r>
              <a:rPr kumimoji="1" lang="ko-KR" altLang="en-US" sz="2000" dirty="0"/>
              <a:t>웹 폰트 아이콘 적용하기 </a:t>
            </a:r>
            <a:endParaRPr kumimoji="1" lang="en-US" altLang="ko-KR" sz="2000" dirty="0"/>
          </a:p>
          <a:p>
            <a:pPr marL="0" indent="0">
              <a:buNone/>
            </a:pPr>
            <a:r>
              <a:rPr kumimoji="1" lang="en-US" altLang="ko-KR" sz="2000" dirty="0"/>
              <a:t>     </a:t>
            </a:r>
            <a:r>
              <a:rPr kumimoji="1" lang="en-US" altLang="ko-KR" dirty="0"/>
              <a:t>1</a:t>
            </a:r>
            <a:r>
              <a:rPr kumimoji="1" lang="ko-KR" altLang="en-US" dirty="0"/>
              <a:t>단계 폰트 </a:t>
            </a:r>
            <a:r>
              <a:rPr kumimoji="1" lang="ko-KR" altLang="en-US" dirty="0" err="1"/>
              <a:t>어썸</a:t>
            </a:r>
            <a:r>
              <a:rPr kumimoji="1" lang="ko-KR" altLang="en-US" dirty="0"/>
              <a:t> 웹 사이트 접속하기</a:t>
            </a:r>
            <a:endParaRPr kumimoji="1" lang="en-US" altLang="ko-KR" dirty="0"/>
          </a:p>
          <a:p>
            <a:pPr lvl="1"/>
            <a:r>
              <a:rPr lang="ko-KR" altLang="en-US" sz="1800" dirty="0"/>
              <a:t>폰트 </a:t>
            </a:r>
            <a:r>
              <a:rPr lang="ko-KR" altLang="en-US" sz="1800" dirty="0" err="1"/>
              <a:t>어썸</a:t>
            </a:r>
            <a:r>
              <a:rPr lang="ko-KR" altLang="en-US" sz="1800" dirty="0"/>
              <a:t> 웹 사이트</a:t>
            </a:r>
            <a:r>
              <a:rPr lang="en-US" altLang="ko-KR" sz="1800" dirty="0"/>
              <a:t>(fontawesome.com)</a:t>
            </a:r>
            <a:r>
              <a:rPr lang="ko-KR" altLang="en-US" sz="1800" dirty="0"/>
              <a:t>에 접속하여 </a:t>
            </a:r>
            <a:r>
              <a:rPr lang="en-US" altLang="ko-KR" sz="1800" dirty="0"/>
              <a:t>[Sign In]</a:t>
            </a:r>
            <a:r>
              <a:rPr lang="ko-KR" altLang="en-US" sz="1800" dirty="0"/>
              <a:t>을 선택하면 회원 가입 페이지로 이동</a:t>
            </a:r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2000" dirty="0"/>
          </a:p>
          <a:p>
            <a:pPr marL="0" indent="0">
              <a:buNone/>
            </a:pPr>
            <a:r>
              <a:rPr kumimoji="1" lang="en-US" altLang="ko-KR" dirty="0"/>
              <a:t>      2</a:t>
            </a:r>
            <a:r>
              <a:rPr kumimoji="1" lang="ko-KR" altLang="en-US" dirty="0"/>
              <a:t>단계 회원가입하기</a:t>
            </a:r>
            <a:endParaRPr kumimoji="1" lang="en-US" altLang="ko-KR" dirty="0"/>
          </a:p>
          <a:p>
            <a:pPr lvl="1"/>
            <a:r>
              <a:rPr lang="en-US" altLang="ko-KR" sz="1800" b="0" dirty="0"/>
              <a:t>[Create an account]</a:t>
            </a:r>
            <a:r>
              <a:rPr lang="ko-KR" altLang="en-US" sz="1800" b="0" dirty="0"/>
              <a:t>를 클릭하면 회원 가입</a:t>
            </a:r>
            <a:r>
              <a:rPr lang="en-US" altLang="ko-KR" sz="1800" b="0" dirty="0"/>
              <a:t> </a:t>
            </a:r>
            <a:r>
              <a:rPr lang="ko-KR" altLang="en-US" sz="1800" b="0" dirty="0"/>
              <a:t>페이지로 이동</a:t>
            </a:r>
            <a:endParaRPr kumimoji="1" lang="en-US" altLang="ko-KR" sz="1800" b="0" dirty="0"/>
          </a:p>
          <a:p>
            <a:pPr marL="0" indent="0">
              <a:buNone/>
            </a:pPr>
            <a:endParaRPr kumimoji="1" lang="en-US" altLang="ko-KR" sz="2000" dirty="0"/>
          </a:p>
          <a:p>
            <a:pPr marL="0" indent="0">
              <a:buNone/>
            </a:pPr>
            <a:r>
              <a:rPr kumimoji="1" lang="en-US" altLang="ko-KR" sz="2000" dirty="0">
                <a:solidFill>
                  <a:srgbClr val="007EC5"/>
                </a:solidFill>
              </a:rPr>
              <a:t> </a:t>
            </a:r>
            <a:endParaRPr kumimoji="1" lang="en-US" altLang="ko-KR" sz="2000" dirty="0"/>
          </a:p>
          <a:p>
            <a:pPr marL="0" indent="0">
              <a:buNone/>
            </a:pPr>
            <a:endParaRPr kumimoji="1" lang="en-US" altLang="ko-KR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489" y="1453247"/>
            <a:ext cx="5239938" cy="20545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489" y="3630532"/>
            <a:ext cx="1755806" cy="264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34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03-3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폰트 스타일링하기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5"/>
            <a:ext cx="5509662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sz="2000" b="1" dirty="0">
                <a:solidFill>
                  <a:srgbClr val="007EC5"/>
                </a:solidFill>
              </a:rPr>
              <a:t>폰트 </a:t>
            </a:r>
            <a:r>
              <a:rPr kumimoji="1" lang="ko-KR" altLang="en-US" sz="2000" dirty="0">
                <a:solidFill>
                  <a:srgbClr val="007EC5"/>
                </a:solidFill>
              </a:rPr>
              <a:t>모양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바꾸기 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en-US" altLang="ko-KR" sz="2000" dirty="0"/>
              <a:t>Do it! </a:t>
            </a:r>
            <a:r>
              <a:rPr kumimoji="1" lang="ko-KR" altLang="en-US" sz="2000" dirty="0"/>
              <a:t>웹 폰트 아이콘 적용하기 </a:t>
            </a:r>
            <a:endParaRPr kumimoji="1" lang="en-US" altLang="ko-KR" sz="2000" dirty="0"/>
          </a:p>
          <a:p>
            <a:pPr marL="0" indent="0">
              <a:buNone/>
            </a:pPr>
            <a:r>
              <a:rPr kumimoji="1" lang="en-US" altLang="ko-KR" sz="2000" dirty="0"/>
              <a:t>     3</a:t>
            </a:r>
            <a:r>
              <a:rPr kumimoji="1" lang="ko-KR" altLang="en-US" sz="2000" dirty="0"/>
              <a:t>단계 </a:t>
            </a:r>
            <a:r>
              <a:rPr lang="ko-KR" altLang="en-US" sz="2000" dirty="0"/>
              <a:t>폰트 </a:t>
            </a:r>
            <a:r>
              <a:rPr lang="ko-KR" altLang="en-US" sz="2000" dirty="0" err="1"/>
              <a:t>어썸</a:t>
            </a:r>
            <a:r>
              <a:rPr lang="ko-KR" altLang="en-US" sz="2000" dirty="0"/>
              <a:t> 웹 아이콘 코드 복사하기</a:t>
            </a:r>
            <a:endParaRPr lang="en-US" altLang="ko-KR" sz="2000" dirty="0"/>
          </a:p>
          <a:p>
            <a:pPr lvl="1"/>
            <a:r>
              <a:rPr lang="ko-KR" altLang="en-US" sz="1800" b="0" dirty="0"/>
              <a:t>로그인 후 프로필을 클릭하고 </a:t>
            </a:r>
            <a:r>
              <a:rPr lang="en-US" altLang="ko-KR" sz="1800" b="0" dirty="0"/>
              <a:t>[Kits] </a:t>
            </a:r>
            <a:r>
              <a:rPr lang="ko-KR" altLang="en-US" sz="1800" b="0" dirty="0"/>
              <a:t>메뉴를 선택</a:t>
            </a:r>
            <a:r>
              <a:rPr kumimoji="1" lang="ko-KR" altLang="en-US" sz="1800" b="0" dirty="0"/>
              <a:t>하고 </a:t>
            </a:r>
            <a:r>
              <a:rPr lang="ko-KR" altLang="en-US" sz="1800" b="0" dirty="0"/>
              <a:t>설정을 클릭해 옵션값을 수정</a:t>
            </a:r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855" y="1443071"/>
            <a:ext cx="4738837" cy="23643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855" y="3931846"/>
            <a:ext cx="5129627" cy="227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77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03-3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폰트 스타일링하기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597337" cy="4581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b="1" dirty="0">
                <a:solidFill>
                  <a:srgbClr val="007EC5"/>
                </a:solidFill>
              </a:rPr>
              <a:t>폰트 </a:t>
            </a:r>
            <a:r>
              <a:rPr kumimoji="1" lang="ko-KR" altLang="en-US" sz="2000" dirty="0">
                <a:solidFill>
                  <a:srgbClr val="007EC5"/>
                </a:solidFill>
              </a:rPr>
              <a:t>모양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바꾸기 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en-US" altLang="ko-KR" sz="2000" dirty="0"/>
              <a:t>Do it! </a:t>
            </a:r>
            <a:r>
              <a:rPr kumimoji="1" lang="ko-KR" altLang="en-US" sz="2000" dirty="0"/>
              <a:t>웹 폰트 아이콘 적용하기 </a:t>
            </a:r>
            <a:endParaRPr kumimoji="1" lang="en-US" altLang="ko-KR" sz="2000" dirty="0"/>
          </a:p>
          <a:p>
            <a:pPr marL="0" indent="0">
              <a:buNone/>
            </a:pPr>
            <a:r>
              <a:rPr kumimoji="1" lang="en-US" altLang="ko-KR" sz="2000" dirty="0"/>
              <a:t>     3</a:t>
            </a:r>
            <a:r>
              <a:rPr kumimoji="1" lang="ko-KR" altLang="en-US" sz="2000" dirty="0"/>
              <a:t>단계 </a:t>
            </a:r>
            <a:r>
              <a:rPr lang="ko-KR" altLang="en-US" sz="2000" dirty="0"/>
              <a:t>폰트 </a:t>
            </a:r>
            <a:r>
              <a:rPr lang="ko-KR" altLang="en-US" sz="2000" dirty="0" err="1"/>
              <a:t>어썸</a:t>
            </a:r>
            <a:r>
              <a:rPr lang="ko-KR" altLang="en-US" sz="2000" dirty="0"/>
              <a:t> 웹 아이콘 코드 복사하기</a:t>
            </a:r>
            <a:endParaRPr lang="en-US" altLang="ko-KR" sz="2000" dirty="0"/>
          </a:p>
          <a:p>
            <a:pPr marL="625475" lvl="1" indent="-271463"/>
            <a:r>
              <a:rPr lang="ko-KR" altLang="en-US" sz="1800" b="0" dirty="0"/>
              <a:t>설정을 클릭해 옵션값을 수정</a:t>
            </a:r>
            <a:endParaRPr lang="en-US" altLang="ko-KR" sz="1800" b="0" dirty="0"/>
          </a:p>
          <a:p>
            <a:pPr marL="639763" indent="-285750"/>
            <a:r>
              <a:rPr lang="en-US" altLang="ko-KR" b="0" dirty="0"/>
              <a:t>Icons</a:t>
            </a:r>
            <a:r>
              <a:rPr lang="ko-KR" altLang="en-US" b="0" dirty="0"/>
              <a:t>에서 </a:t>
            </a:r>
            <a:r>
              <a:rPr lang="en-US" altLang="ko-KR" b="0" dirty="0"/>
              <a:t>[Free]</a:t>
            </a:r>
            <a:r>
              <a:rPr lang="ko-KR" altLang="en-US" b="0" dirty="0"/>
              <a:t>를 선택해 무료 아이콘만 연결 </a:t>
            </a:r>
            <a:endParaRPr lang="en-US" altLang="ko-KR" b="0" dirty="0"/>
          </a:p>
          <a:p>
            <a:pPr marL="639763" indent="-285750"/>
            <a:r>
              <a:rPr lang="en-US" altLang="ko-KR" b="0" dirty="0"/>
              <a:t>Tech </a:t>
            </a:r>
            <a:r>
              <a:rPr lang="en-US" altLang="ko-KR" b="0" dirty="0" err="1"/>
              <a:t>nology</a:t>
            </a:r>
            <a:r>
              <a:rPr lang="ko-KR" altLang="en-US" b="0" dirty="0"/>
              <a:t>에서는 </a:t>
            </a:r>
            <a:r>
              <a:rPr lang="en-US" altLang="ko-KR" b="0" dirty="0"/>
              <a:t>[Web Font]</a:t>
            </a:r>
            <a:r>
              <a:rPr lang="ko-KR" altLang="en-US" b="0" dirty="0"/>
              <a:t>를 선택</a:t>
            </a:r>
            <a:endParaRPr lang="en-US" altLang="ko-KR" b="0" dirty="0"/>
          </a:p>
          <a:p>
            <a:pPr marL="639763" indent="-285750"/>
            <a:r>
              <a:rPr lang="en-US" altLang="ko-KR" b="0" dirty="0"/>
              <a:t>[Save Changes]</a:t>
            </a:r>
            <a:r>
              <a:rPr lang="ko-KR" altLang="en-US" b="0" dirty="0"/>
              <a:t>를 눌러 설정을 완료</a:t>
            </a:r>
            <a:endParaRPr kumimoji="1" lang="en-US" altLang="ko-KR" b="0" dirty="0"/>
          </a:p>
          <a:p>
            <a:pPr marL="0" indent="0">
              <a:buNone/>
            </a:pPr>
            <a:endParaRPr kumimoji="1" lang="en-US" altLang="ko-KR" sz="2000" dirty="0"/>
          </a:p>
          <a:p>
            <a:pPr lvl="1"/>
            <a:r>
              <a:rPr lang="en-US" altLang="ko-KR" sz="1800" b="0" dirty="0"/>
              <a:t>[How to Use]</a:t>
            </a:r>
            <a:r>
              <a:rPr lang="ko-KR" altLang="en-US" sz="1800" b="0" dirty="0"/>
              <a:t>탭을 선택하고 </a:t>
            </a:r>
            <a:r>
              <a:rPr lang="en-US" altLang="ko-KR" sz="1800" b="0" dirty="0"/>
              <a:t>[Copy Kit Code]</a:t>
            </a:r>
            <a:r>
              <a:rPr lang="ko-KR" altLang="en-US" sz="1800" b="0" dirty="0"/>
              <a:t>을 누르면 웹 폰트 아이콘의 연결 코드가 복사됨</a:t>
            </a:r>
            <a:endParaRPr kumimoji="1" lang="en-US" altLang="ko-KR" sz="1800" b="0" dirty="0"/>
          </a:p>
          <a:p>
            <a:pPr marL="0" indent="0">
              <a:buNone/>
            </a:pPr>
            <a:endParaRPr kumimoji="1"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394" y="1497362"/>
            <a:ext cx="4151921" cy="24559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394" y="4089059"/>
            <a:ext cx="5084872" cy="212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58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03-3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폰트 스타일링하기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58951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sz="2000" b="1" dirty="0">
                <a:solidFill>
                  <a:srgbClr val="007EC5"/>
                </a:solidFill>
              </a:rPr>
              <a:t>폰트 </a:t>
            </a:r>
            <a:r>
              <a:rPr kumimoji="1" lang="ko-KR" altLang="en-US" sz="2000" dirty="0">
                <a:solidFill>
                  <a:srgbClr val="007EC5"/>
                </a:solidFill>
              </a:rPr>
              <a:t>모양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바꾸기 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en-US" altLang="ko-KR" sz="2000" dirty="0"/>
              <a:t>Do it! </a:t>
            </a:r>
            <a:r>
              <a:rPr kumimoji="1" lang="ko-KR" altLang="en-US" sz="2000" dirty="0"/>
              <a:t>웹 폰트 아이콘 적용하기 </a:t>
            </a:r>
            <a:endParaRPr kumimoji="1" lang="en-US" altLang="ko-KR" sz="2000" dirty="0"/>
          </a:p>
          <a:p>
            <a:pPr marL="0" indent="0">
              <a:buNone/>
            </a:pPr>
            <a:r>
              <a:rPr kumimoji="1" lang="en-US" altLang="ko-KR" sz="2000" dirty="0"/>
              <a:t>     4</a:t>
            </a:r>
            <a:r>
              <a:rPr kumimoji="1" lang="ko-KR" altLang="en-US" sz="2000" dirty="0"/>
              <a:t>단계 </a:t>
            </a:r>
            <a:r>
              <a:rPr lang="en-US" altLang="ko-KR" sz="2000" dirty="0"/>
              <a:t>HTML, CSS </a:t>
            </a:r>
            <a:r>
              <a:rPr lang="ko-KR" altLang="en-US" sz="2000" dirty="0"/>
              <a:t>파일 수정하기</a:t>
            </a:r>
            <a:r>
              <a:rPr kumimoji="1" lang="en-US" altLang="ko-KR" dirty="0"/>
              <a:t>	</a:t>
            </a:r>
          </a:p>
          <a:p>
            <a:pPr marL="801688" indent="-260350"/>
            <a:r>
              <a:rPr kumimoji="1" lang="en-US" altLang="ko-KR" sz="1600" b="0" dirty="0"/>
              <a:t>&lt;</a:t>
            </a:r>
            <a:r>
              <a:rPr kumimoji="1" lang="en-US" altLang="ko-KR" sz="1600" b="0" dirty="0" err="1"/>
              <a:t>i</a:t>
            </a:r>
            <a:r>
              <a:rPr kumimoji="1" lang="en-US" altLang="ko-KR" sz="1600" b="0" dirty="0"/>
              <a:t>&gt;</a:t>
            </a:r>
            <a:r>
              <a:rPr kumimoji="1" lang="ko-KR" altLang="en-US" sz="1600" b="0" dirty="0"/>
              <a:t>태그로</a:t>
            </a:r>
            <a:r>
              <a:rPr lang="en-US" altLang="ko-KR" b="0" dirty="0"/>
              <a:t>&lt;head&gt;</a:t>
            </a:r>
            <a:r>
              <a:rPr lang="ko-KR" altLang="en-US" b="0" dirty="0"/>
              <a:t>태그 안에 폰트 </a:t>
            </a:r>
            <a:r>
              <a:rPr lang="ko-KR" altLang="en-US" b="0" dirty="0" err="1"/>
              <a:t>어썸</a:t>
            </a:r>
            <a:r>
              <a:rPr lang="ko-KR" altLang="en-US" b="0" dirty="0"/>
              <a:t> 코드를 붙여 넣기</a:t>
            </a:r>
            <a:endParaRPr kumimoji="1" lang="en-US" altLang="ko-KR" sz="2000" b="0" dirty="0"/>
          </a:p>
          <a:p>
            <a:pPr marL="801688" indent="-260350">
              <a:buNone/>
            </a:pPr>
            <a:r>
              <a:rPr kumimoji="1" lang="en-US" altLang="ko-KR" sz="2000" dirty="0">
                <a:solidFill>
                  <a:srgbClr val="007EC5"/>
                </a:solidFill>
              </a:rPr>
              <a:t> </a:t>
            </a:r>
            <a:endParaRPr kumimoji="1" lang="en-US" altLang="ko-KR" sz="2000" dirty="0"/>
          </a:p>
          <a:p>
            <a:pPr marL="801688" lvl="2" indent="-260350"/>
            <a:r>
              <a:rPr lang="ko-KR" altLang="en-US" sz="1800" dirty="0"/>
              <a:t>웹 아이콘 작성하는 방법 </a:t>
            </a:r>
            <a:endParaRPr lang="en-US" altLang="ko-KR" sz="1800" dirty="0"/>
          </a:p>
          <a:p>
            <a:pPr marL="1073150" lvl="3"/>
            <a:r>
              <a:rPr kumimoji="1" lang="en-US" altLang="ko-KR" sz="1600" dirty="0"/>
              <a:t>fa-</a:t>
            </a:r>
            <a:r>
              <a:rPr kumimoji="1" lang="ko-KR" altLang="en-US" sz="1600" dirty="0"/>
              <a:t> 입력하면 웹 아이콘 미리보기 창 확인가능 </a:t>
            </a:r>
            <a:endParaRPr kumimoji="1" lang="en-US" altLang="ko-KR" sz="1600" dirty="0"/>
          </a:p>
          <a:p>
            <a:pPr marL="1073150" lvl="3"/>
            <a:r>
              <a:rPr lang="ko-KR" altLang="en-US" sz="1600" dirty="0"/>
              <a:t>아이콘 크기는 </a:t>
            </a:r>
            <a:r>
              <a:rPr lang="en-US" altLang="ko-KR" sz="1600" dirty="0"/>
              <a:t>font-size</a:t>
            </a:r>
            <a:r>
              <a:rPr lang="ko-KR" altLang="en-US" sz="1600" dirty="0"/>
              <a:t>로 변경 </a:t>
            </a:r>
            <a:endParaRPr kumimoji="1" lang="en-US" altLang="ko-KR" sz="1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785" y="1527569"/>
            <a:ext cx="4864031" cy="16052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450" y="4002777"/>
            <a:ext cx="4925366" cy="207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332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3F1F016-4B70-CA41-A772-192059635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63932" y="2266936"/>
            <a:ext cx="7924800" cy="984954"/>
          </a:xfrm>
        </p:spPr>
        <p:txBody>
          <a:bodyPr/>
          <a:lstStyle/>
          <a:p>
            <a:r>
              <a:rPr kumimoji="1" lang="en-US" altLang="ko-KR" sz="4400"/>
              <a:t>CSS </a:t>
            </a:r>
            <a:r>
              <a:rPr kumimoji="1" lang="ko-KR" altLang="en-US" sz="4400"/>
              <a:t>기본 문법 빠르게 끝내기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B74F1-0AB2-B043-920A-B914EB36908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373498" y="4026941"/>
            <a:ext cx="3444976" cy="2074715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kumimoji="1" lang="en-US" altLang="ko-KR">
                <a:solidFill>
                  <a:srgbClr val="007EC5"/>
                </a:solidFill>
              </a:rPr>
              <a:t>03-1 </a:t>
            </a:r>
            <a:r>
              <a:rPr kumimoji="1" lang="en-US" altLang="ko-KR">
                <a:solidFill>
                  <a:schemeClr val="bg2">
                    <a:lumMod val="25000"/>
                  </a:schemeClr>
                </a:solidFill>
              </a:rPr>
              <a:t>HTML</a:t>
            </a:r>
            <a:r>
              <a:rPr kumimoji="1" lang="ko-KR" altLang="en-US">
                <a:solidFill>
                  <a:schemeClr val="bg2">
                    <a:lumMod val="25000"/>
                  </a:schemeClr>
                </a:solidFill>
              </a:rPr>
              <a:t>에 </a:t>
            </a:r>
            <a:r>
              <a:rPr kumimoji="1" lang="en-US" altLang="ko-KR">
                <a:solidFill>
                  <a:schemeClr val="bg2">
                    <a:lumMod val="25000"/>
                  </a:schemeClr>
                </a:solidFill>
              </a:rPr>
              <a:t>CSS </a:t>
            </a:r>
            <a:r>
              <a:rPr kumimoji="1" lang="ko-KR" altLang="en-US">
                <a:solidFill>
                  <a:schemeClr val="bg2">
                    <a:lumMod val="25000"/>
                  </a:schemeClr>
                </a:solidFill>
              </a:rPr>
              <a:t>연결하기</a:t>
            </a:r>
          </a:p>
          <a:p>
            <a:pPr algn="l"/>
            <a:r>
              <a:rPr kumimoji="1" lang="en-US" altLang="ko-KR">
                <a:solidFill>
                  <a:srgbClr val="007EC5"/>
                </a:solidFill>
              </a:rPr>
              <a:t>03-2 </a:t>
            </a:r>
            <a:r>
              <a:rPr kumimoji="1" lang="en-US" altLang="ko-KR">
                <a:solidFill>
                  <a:schemeClr val="bg2">
                    <a:lumMod val="25000"/>
                  </a:schemeClr>
                </a:solidFill>
              </a:rPr>
              <a:t>CSS</a:t>
            </a:r>
            <a:r>
              <a:rPr kumimoji="1" lang="ko-KR" altLang="en-US">
                <a:solidFill>
                  <a:schemeClr val="bg2">
                    <a:lumMod val="25000"/>
                  </a:schemeClr>
                </a:solidFill>
              </a:rPr>
              <a:t>로 </a:t>
            </a:r>
            <a:r>
              <a:rPr kumimoji="1" lang="en-US" altLang="ko-KR">
                <a:solidFill>
                  <a:schemeClr val="bg2">
                    <a:lumMod val="25000"/>
                  </a:schemeClr>
                </a:solidFill>
              </a:rPr>
              <a:t>HTML </a:t>
            </a:r>
            <a:r>
              <a:rPr kumimoji="1" lang="ko-KR" altLang="en-US">
                <a:solidFill>
                  <a:schemeClr val="bg2">
                    <a:lumMod val="25000"/>
                  </a:schemeClr>
                </a:solidFill>
              </a:rPr>
              <a:t>요소 다양하게 선택하기 </a:t>
            </a:r>
            <a:endParaRPr kumimoji="1" lang="en-US" altLang="ko-KR">
              <a:solidFill>
                <a:schemeClr val="bg2">
                  <a:lumMod val="25000"/>
                </a:schemeClr>
              </a:solidFill>
            </a:endParaRPr>
          </a:p>
          <a:p>
            <a:pPr algn="l"/>
            <a:r>
              <a:rPr kumimoji="1" lang="en-US" altLang="ko-KR">
                <a:solidFill>
                  <a:srgbClr val="007EC5"/>
                </a:solidFill>
              </a:rPr>
              <a:t>03-3 </a:t>
            </a:r>
            <a:r>
              <a:rPr kumimoji="1" lang="ko-KR" altLang="en-US">
                <a:solidFill>
                  <a:schemeClr val="bg2">
                    <a:lumMod val="25000"/>
                  </a:schemeClr>
                </a:solidFill>
              </a:rPr>
              <a:t>폰트 스타일링하기 </a:t>
            </a:r>
            <a:endParaRPr kumimoji="1" lang="en-US" altLang="ko-KR">
              <a:solidFill>
                <a:schemeClr val="bg2">
                  <a:lumMod val="25000"/>
                </a:schemeClr>
              </a:solidFill>
            </a:endParaRPr>
          </a:p>
          <a:p>
            <a:pPr algn="l"/>
            <a:r>
              <a:rPr kumimoji="1" lang="en-US" altLang="ko-KR">
                <a:solidFill>
                  <a:srgbClr val="007EC5"/>
                </a:solidFill>
              </a:rPr>
              <a:t>03-4 </a:t>
            </a:r>
            <a:r>
              <a:rPr kumimoji="1" lang="ko-KR" altLang="en-US">
                <a:solidFill>
                  <a:schemeClr val="bg2">
                    <a:lumMod val="25000"/>
                  </a:schemeClr>
                </a:solidFill>
              </a:rPr>
              <a:t>웹 페이지에서 영역별 크기 정하기 </a:t>
            </a:r>
            <a:endParaRPr kumimoji="1" lang="en-US" altLang="ko-KR">
              <a:solidFill>
                <a:schemeClr val="bg2">
                  <a:lumMod val="25000"/>
                </a:schemeClr>
              </a:solidFill>
            </a:endParaRPr>
          </a:p>
          <a:p>
            <a:pPr algn="l"/>
            <a:r>
              <a:rPr kumimoji="1" lang="en-US" altLang="ko-KR">
                <a:solidFill>
                  <a:srgbClr val="007EC5"/>
                </a:solidFill>
              </a:rPr>
              <a:t>03-5 </a:t>
            </a:r>
            <a:r>
              <a:rPr kumimoji="1" lang="ko-KR" altLang="en-US">
                <a:solidFill>
                  <a:schemeClr val="bg2">
                    <a:lumMod val="25000"/>
                  </a:schemeClr>
                </a:solidFill>
              </a:rPr>
              <a:t>웹 페이지의 배경 꾸미기 </a:t>
            </a:r>
            <a:endParaRPr kumimoji="1" lang="en-US" altLang="ko-KR">
              <a:solidFill>
                <a:schemeClr val="bg2">
                  <a:lumMod val="25000"/>
                </a:schemeClr>
              </a:solidFill>
            </a:endParaRPr>
          </a:p>
          <a:p>
            <a:pPr algn="l"/>
            <a:r>
              <a:rPr kumimoji="1" lang="en-US" altLang="ko-KR">
                <a:solidFill>
                  <a:srgbClr val="007EC5"/>
                </a:solidFill>
              </a:rPr>
              <a:t>03-6 </a:t>
            </a:r>
            <a:r>
              <a:rPr kumimoji="1" lang="ko-KR" altLang="en-US">
                <a:solidFill>
                  <a:schemeClr val="bg2">
                    <a:lumMod val="25000"/>
                  </a:schemeClr>
                </a:solidFill>
              </a:rPr>
              <a:t>웹 페이지의 레이아웃 구성하기 </a:t>
            </a:r>
            <a:endParaRPr kumimoji="1" lang="en-US" altLang="ko-KR">
              <a:solidFill>
                <a:schemeClr val="bg2">
                  <a:lumMod val="25000"/>
                </a:schemeClr>
              </a:solidFill>
            </a:endParaRPr>
          </a:p>
          <a:p>
            <a:pPr algn="l"/>
            <a:r>
              <a:rPr kumimoji="1" lang="en-US" altLang="ko-KR">
                <a:solidFill>
                  <a:srgbClr val="007EC5"/>
                </a:solidFill>
              </a:rPr>
              <a:t>03-7 </a:t>
            </a:r>
            <a:r>
              <a:rPr kumimoji="1" lang="ko-KR" altLang="en-US">
                <a:solidFill>
                  <a:schemeClr val="bg2">
                    <a:lumMod val="25000"/>
                  </a:schemeClr>
                </a:solidFill>
              </a:rPr>
              <a:t>다양한 그래픽 효과 적용하기 </a:t>
            </a:r>
            <a:endParaRPr kumimoji="1" lang="en-US" altLang="ko-KR">
              <a:solidFill>
                <a:schemeClr val="bg2">
                  <a:lumMod val="25000"/>
                </a:schemeClr>
              </a:solidFill>
            </a:endParaRPr>
          </a:p>
          <a:p>
            <a:pPr algn="l"/>
            <a:endParaRPr kumimoji="1" lang="en-US" altLang="ko-KR">
              <a:solidFill>
                <a:schemeClr val="bg2">
                  <a:lumMod val="25000"/>
                </a:schemeClr>
              </a:solidFill>
            </a:endParaRPr>
          </a:p>
          <a:p>
            <a:pPr algn="l"/>
            <a:endParaRPr kumimoji="1" lang="en-US" altLang="ko-KR">
              <a:solidFill>
                <a:schemeClr val="bg2">
                  <a:lumMod val="25000"/>
                </a:schemeClr>
              </a:solidFill>
            </a:endParaRPr>
          </a:p>
          <a:p>
            <a:pPr algn="l"/>
            <a:endParaRPr kumimoji="1"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DC1C4F-0840-7047-902B-65133B427C7B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433413" y="399204"/>
            <a:ext cx="1325146" cy="554280"/>
          </a:xfrm>
        </p:spPr>
        <p:txBody>
          <a:bodyPr/>
          <a:lstStyle/>
          <a:p>
            <a:r>
              <a:rPr kumimoji="1" lang="en-US" altLang="ko-KR"/>
              <a:t>03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6131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03-3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폰트 스타일링하기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5"/>
            <a:ext cx="4840592" cy="45814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ko-KR" altLang="en-US" sz="2000" b="1">
                <a:solidFill>
                  <a:srgbClr val="007EC5"/>
                </a:solidFill>
              </a:rPr>
              <a:t>폰트 </a:t>
            </a:r>
            <a:r>
              <a:rPr kumimoji="1" lang="ko-KR" altLang="en-US" sz="2000">
                <a:solidFill>
                  <a:srgbClr val="007EC5"/>
                </a:solidFill>
              </a:rPr>
              <a:t>색상 </a:t>
            </a:r>
            <a:r>
              <a:rPr kumimoji="1" lang="ko-KR" altLang="en-US" sz="2000" b="1">
                <a:solidFill>
                  <a:srgbClr val="007EC5"/>
                </a:solidFill>
              </a:rPr>
              <a:t>바꾸기</a:t>
            </a:r>
            <a:endParaRPr kumimoji="1" lang="en-US" altLang="ko-KR" sz="2000" b="1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b="1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b="1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ko-KR" altLang="en-US" sz="2000">
                <a:solidFill>
                  <a:srgbClr val="007EC5"/>
                </a:solidFill>
              </a:rPr>
              <a:t>텍스트 줄 간격 바꾸기 </a:t>
            </a:r>
            <a:endParaRPr kumimoji="1" lang="en-US" altLang="ko-KR" sz="2000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   </a:t>
            </a:r>
            <a:r>
              <a:rPr kumimoji="1" lang="en-US" altLang="ko-KR" sz="2000"/>
              <a:t>line-height </a:t>
            </a:r>
          </a:p>
          <a:p>
            <a:pPr marL="0" indent="0">
              <a:buNone/>
            </a:pPr>
            <a:endParaRPr kumimoji="1" lang="en-US" altLang="ko-KR" sz="2000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ko-KR" altLang="en-US" sz="2000" b="1">
                <a:solidFill>
                  <a:srgbClr val="007EC5"/>
                </a:solidFill>
              </a:rPr>
              <a:t> </a:t>
            </a:r>
            <a:endParaRPr kumimoji="1" lang="en-US" altLang="ko-KR" sz="2000" b="1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en-US" altLang="ko-KR" sz="2000"/>
              <a:t> </a:t>
            </a:r>
          </a:p>
          <a:p>
            <a:pPr marL="0" indent="0">
              <a:buNone/>
            </a:pPr>
            <a:r>
              <a:rPr kumimoji="1" lang="en-US" altLang="ko-KR" sz="2000"/>
              <a:t> </a:t>
            </a:r>
            <a:endParaRPr kumimoji="1" lang="en-US" altLang="ko-KR"/>
          </a:p>
          <a:p>
            <a:pPr marL="0" indent="0">
              <a:buNone/>
            </a:pPr>
            <a:endParaRPr kumimoji="1" lang="en-US" altLang="ko-KR" sz="20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339" y="1446589"/>
            <a:ext cx="6734504" cy="16919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339" y="3461025"/>
            <a:ext cx="3277585" cy="14804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339" y="5002334"/>
            <a:ext cx="7868307" cy="132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787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03-3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폰트 스타일링하기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4887889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sz="2000" b="1">
                <a:solidFill>
                  <a:srgbClr val="007EC5"/>
                </a:solidFill>
              </a:rPr>
              <a:t>텍스트 </a:t>
            </a:r>
            <a:r>
              <a:rPr kumimoji="1" lang="ko-KR" altLang="en-US" sz="2000">
                <a:solidFill>
                  <a:srgbClr val="007EC5"/>
                </a:solidFill>
              </a:rPr>
              <a:t>정렬 방향 지정하</a:t>
            </a:r>
            <a:r>
              <a:rPr kumimoji="1" lang="ko-KR" altLang="en-US" sz="2000" b="1">
                <a:solidFill>
                  <a:srgbClr val="007EC5"/>
                </a:solidFill>
              </a:rPr>
              <a:t>기 </a:t>
            </a:r>
            <a:endParaRPr kumimoji="1" lang="en-US" altLang="ko-KR" sz="2000" b="1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   </a:t>
            </a:r>
            <a:r>
              <a:rPr kumimoji="1" lang="en-US" altLang="ko-KR" sz="2000"/>
              <a:t>text-align </a:t>
            </a:r>
          </a:p>
          <a:p>
            <a:pPr marL="0" indent="0">
              <a:buNone/>
            </a:pPr>
            <a:r>
              <a:rPr kumimoji="1" lang="en-US" altLang="ko-KR" sz="2000"/>
              <a:t> </a:t>
            </a:r>
          </a:p>
          <a:p>
            <a:pPr marL="0" indent="0">
              <a:buNone/>
            </a:pPr>
            <a:endParaRPr kumimoji="1" lang="en-US" altLang="ko-KR" sz="2000"/>
          </a:p>
          <a:p>
            <a:pPr marL="0" indent="0">
              <a:buNone/>
            </a:pPr>
            <a:endParaRPr kumimoji="1" lang="en-US" altLang="ko-KR" sz="2000"/>
          </a:p>
          <a:p>
            <a:pPr marL="0" indent="0">
              <a:buNone/>
            </a:pPr>
            <a:endParaRPr kumimoji="1" lang="en-US" altLang="ko-KR" sz="2000"/>
          </a:p>
          <a:p>
            <a:pPr marL="0" indent="0">
              <a:buNone/>
            </a:pPr>
            <a:r>
              <a:rPr kumimoji="1" lang="ko-KR" altLang="en-US" sz="2000">
                <a:solidFill>
                  <a:srgbClr val="007EC5"/>
                </a:solidFill>
              </a:rPr>
              <a:t>텍스트 자간지정하기 </a:t>
            </a:r>
            <a:endParaRPr kumimoji="1" lang="en-US" altLang="ko-KR" sz="2000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   </a:t>
            </a:r>
            <a:r>
              <a:rPr kumimoji="1" lang="en-US" altLang="ko-KR" sz="2000"/>
              <a:t>letter-spacing </a:t>
            </a:r>
          </a:p>
          <a:p>
            <a:pPr marL="0" indent="0">
              <a:buNone/>
            </a:pPr>
            <a:endParaRPr kumimoji="1" lang="en-US" altLang="ko-KR" sz="2000"/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endParaRPr kumimoji="1" lang="en-US" altLang="ko-KR" sz="20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757" y="1567546"/>
            <a:ext cx="7151970" cy="23079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607" y="4481840"/>
            <a:ext cx="752475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30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03-4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웹</a:t>
            </a:r>
            <a:r>
              <a:rPr kumimoji="1" lang="en-US" altLang="ko-KR">
                <a:latin typeface="+mj-ea"/>
              </a:rPr>
              <a:t> </a:t>
            </a:r>
            <a:r>
              <a:rPr kumimoji="1" lang="ko-KR" altLang="en-US">
                <a:latin typeface="+mj-ea"/>
              </a:rPr>
              <a:t>페이지에서 영역별 크기 정하기 </a:t>
            </a:r>
            <a:endParaRPr kumimoji="1" lang="ko-KR" altLang="en-US" sz="360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3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sz="2000" b="1">
                <a:solidFill>
                  <a:srgbClr val="007EC5"/>
                </a:solidFill>
              </a:rPr>
              <a:t>너비와 높이 지정하기</a:t>
            </a:r>
            <a:endParaRPr kumimoji="1" lang="en-US" altLang="ko-KR" sz="2000" b="1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   </a:t>
            </a:r>
            <a:r>
              <a:rPr kumimoji="1" lang="en-US" altLang="ko-KR" sz="2000"/>
              <a:t>width, height </a:t>
            </a:r>
          </a:p>
          <a:p>
            <a:pPr marL="0" indent="0">
              <a:buNone/>
            </a:pPr>
            <a:r>
              <a:rPr kumimoji="1" lang="en-US" altLang="ko-KR" sz="2000"/>
              <a:t> </a:t>
            </a:r>
          </a:p>
          <a:p>
            <a:pPr marL="0" indent="0">
              <a:buNone/>
            </a:pPr>
            <a:endParaRPr kumimoji="1" lang="en-US" altLang="ko-KR" sz="2000"/>
          </a:p>
          <a:p>
            <a:pPr marL="0" indent="0">
              <a:buNone/>
            </a:pPr>
            <a:endParaRPr kumimoji="1" lang="en-US" altLang="ko-KR" sz="2000"/>
          </a:p>
          <a:p>
            <a:pPr marL="0" indent="0">
              <a:buNone/>
            </a:pPr>
            <a:r>
              <a:rPr kumimoji="1" lang="ko-KR" altLang="en-US" sz="2000">
                <a:solidFill>
                  <a:srgbClr val="007EC5"/>
                </a:solidFill>
              </a:rPr>
              <a:t>바깥쪽 여백 지정하기</a:t>
            </a:r>
            <a:endParaRPr kumimoji="1" lang="en-US" altLang="ko-KR" sz="2000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   </a:t>
            </a:r>
            <a:r>
              <a:rPr kumimoji="1" lang="en-US" altLang="ko-KR" sz="2000"/>
              <a:t>margin </a:t>
            </a:r>
          </a:p>
          <a:p>
            <a:pPr marL="0" indent="0">
              <a:buNone/>
            </a:pPr>
            <a:endParaRPr kumimoji="1" lang="en-US" altLang="ko-KR" sz="2000"/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endParaRPr kumimoji="1" lang="en-US" altLang="ko-KR" sz="20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008" y="1567545"/>
            <a:ext cx="7946477" cy="19409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537" y="3739182"/>
            <a:ext cx="8017421" cy="195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7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03-4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웹</a:t>
            </a:r>
            <a:r>
              <a:rPr kumimoji="1" lang="en-US" altLang="ko-KR">
                <a:latin typeface="+mj-ea"/>
              </a:rPr>
              <a:t> </a:t>
            </a:r>
            <a:r>
              <a:rPr kumimoji="1" lang="ko-KR" altLang="en-US">
                <a:latin typeface="+mj-ea"/>
              </a:rPr>
              <a:t>페이지에서 영역별 크기 정하기 </a:t>
            </a:r>
            <a:endParaRPr kumimoji="1" lang="ko-KR" altLang="en-US" sz="360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3" cy="4581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>
                <a:solidFill>
                  <a:srgbClr val="007EC5"/>
                </a:solidFill>
              </a:rPr>
              <a:t>안</a:t>
            </a:r>
            <a:r>
              <a:rPr kumimoji="1" lang="ko-KR" altLang="en-US" sz="2000" b="1">
                <a:solidFill>
                  <a:srgbClr val="007EC5"/>
                </a:solidFill>
              </a:rPr>
              <a:t>쪽 여백 지정하기</a:t>
            </a:r>
            <a:endParaRPr kumimoji="1" lang="en-US" altLang="ko-KR" sz="2000" b="1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   </a:t>
            </a:r>
            <a:r>
              <a:rPr kumimoji="1" lang="en-US" altLang="ko-KR" sz="2000"/>
              <a:t>padding </a:t>
            </a:r>
          </a:p>
          <a:p>
            <a:pPr marL="0" indent="0">
              <a:buNone/>
            </a:pPr>
            <a:endParaRPr kumimoji="1" lang="en-US" altLang="ko-KR" sz="2000"/>
          </a:p>
          <a:p>
            <a:pPr marL="0" indent="0">
              <a:buNone/>
            </a:pPr>
            <a:endParaRPr kumimoji="1" lang="en-US" altLang="ko-KR" sz="2000"/>
          </a:p>
          <a:p>
            <a:pPr marL="0" indent="0">
              <a:buNone/>
            </a:pPr>
            <a:endParaRPr kumimoji="1" lang="en-US" altLang="ko-KR" sz="2000"/>
          </a:p>
          <a:p>
            <a:pPr marL="0" indent="0">
              <a:buNone/>
            </a:pPr>
            <a:endParaRPr kumimoji="1" lang="en-US" altLang="ko-KR" sz="2000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ko-KR" altLang="en-US" sz="2000">
                <a:solidFill>
                  <a:srgbClr val="007EC5"/>
                </a:solidFill>
              </a:rPr>
              <a:t>기존 박스 크기를 유지하면서 안쪽 여백 지정하기</a:t>
            </a:r>
            <a:endParaRPr kumimoji="1" lang="en-US" altLang="ko-KR" sz="2000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   </a:t>
            </a:r>
            <a:r>
              <a:rPr kumimoji="1" lang="en-US" altLang="ko-KR" sz="2000"/>
              <a:t> box-sizing:border-box </a:t>
            </a:r>
          </a:p>
          <a:p>
            <a:pPr lvl="1"/>
            <a:r>
              <a:rPr kumimoji="1" lang="en-US" altLang="ko-KR"/>
              <a:t>padding</a:t>
            </a:r>
            <a:r>
              <a:rPr kumimoji="1" lang="ko-KR" altLang="en-US"/>
              <a:t>을 적용하면 안쪽 여백 때문에 박스의 크기가 커짐 </a:t>
            </a:r>
            <a:r>
              <a:rPr kumimoji="1" lang="en-US" altLang="ko-KR"/>
              <a:t>– </a:t>
            </a:r>
            <a:r>
              <a:rPr kumimoji="1" lang="ko-KR" altLang="en-US"/>
              <a:t>박스 크기를 유지하려면 </a:t>
            </a:r>
            <a:r>
              <a:rPr kumimoji="1" lang="en-US" altLang="ko-KR"/>
              <a:t>padding</a:t>
            </a:r>
            <a:r>
              <a:rPr kumimoji="1" lang="ko-KR" altLang="en-US"/>
              <a:t>값만큼 너비값과 높이값을 빼줘야 함 </a:t>
            </a:r>
            <a:endParaRPr kumimoji="1" lang="en-US" altLang="ko-KR"/>
          </a:p>
          <a:p>
            <a:pPr lvl="1"/>
            <a:r>
              <a:rPr kumimoji="1" lang="en-US" altLang="ko-KR"/>
              <a:t>box-sizing:border-box</a:t>
            </a:r>
            <a:r>
              <a:rPr kumimoji="1" lang="ko-KR" altLang="en-US"/>
              <a:t>를 적용하면</a:t>
            </a:r>
            <a:r>
              <a:rPr kumimoji="1" lang="en-US" altLang="ko-KR"/>
              <a:t> </a:t>
            </a:r>
            <a:r>
              <a:rPr kumimoji="1" lang="ko-KR" altLang="en-US"/>
              <a:t>기존 박스의 크기를 유지하면서 여백 지정 가능 </a:t>
            </a:r>
            <a:endParaRPr kumimoji="1"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747" y="1567545"/>
            <a:ext cx="7006131" cy="213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862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03-4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웹</a:t>
            </a:r>
            <a:r>
              <a:rPr kumimoji="1" lang="en-US" altLang="ko-KR">
                <a:latin typeface="+mj-ea"/>
              </a:rPr>
              <a:t> </a:t>
            </a:r>
            <a:r>
              <a:rPr kumimoji="1" lang="ko-KR" altLang="en-US">
                <a:latin typeface="+mj-ea"/>
              </a:rPr>
              <a:t>페이지에서 영역별 크기 정하기 </a:t>
            </a:r>
            <a:endParaRPr kumimoji="1" lang="ko-KR" altLang="en-US" sz="360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3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sz="2000" b="1">
                <a:solidFill>
                  <a:srgbClr val="007EC5"/>
                </a:solidFill>
              </a:rPr>
              <a:t>테두리의 형태 지정하기</a:t>
            </a:r>
            <a:endParaRPr kumimoji="1" lang="en-US" altLang="ko-KR" sz="2000" b="1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   </a:t>
            </a:r>
            <a:r>
              <a:rPr kumimoji="1" lang="en-US" altLang="ko-KR" sz="2000"/>
              <a:t>border </a:t>
            </a:r>
          </a:p>
          <a:p>
            <a:pPr marL="0" indent="0">
              <a:buNone/>
            </a:pPr>
            <a:r>
              <a:rPr kumimoji="1" lang="en-US" altLang="ko-KR" sz="2000"/>
              <a:t> </a:t>
            </a:r>
            <a:endParaRPr kumimoji="1" lang="en-US" altLang="ko-KR"/>
          </a:p>
          <a:p>
            <a:pPr marL="0" indent="0">
              <a:buNone/>
            </a:pPr>
            <a:endParaRPr kumimoji="1" lang="en-US" altLang="ko-KR" sz="20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816773"/>
            <a:ext cx="9906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28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03-4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웹</a:t>
            </a:r>
            <a:r>
              <a:rPr kumimoji="1" lang="en-US" altLang="ko-KR">
                <a:latin typeface="+mj-ea"/>
              </a:rPr>
              <a:t> </a:t>
            </a:r>
            <a:r>
              <a:rPr kumimoji="1" lang="ko-KR" altLang="en-US">
                <a:latin typeface="+mj-ea"/>
              </a:rPr>
              <a:t>페이지에서 영역별 크기 정하기 </a:t>
            </a:r>
            <a:endParaRPr kumimoji="1" lang="ko-KR" altLang="en-US" sz="360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3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sz="2000">
                <a:solidFill>
                  <a:srgbClr val="007EC5"/>
                </a:solidFill>
              </a:rPr>
              <a:t>블록요소와 인라인 요소 태그 </a:t>
            </a:r>
            <a:endParaRPr kumimoji="1" lang="en-US" altLang="ko-KR" sz="2000" b="1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   </a:t>
            </a:r>
            <a:endParaRPr kumimoji="1" lang="en-US" altLang="ko-KR" sz="2000"/>
          </a:p>
          <a:p>
            <a:pPr marL="0" indent="0">
              <a:buNone/>
            </a:pPr>
            <a:r>
              <a:rPr kumimoji="1" lang="en-US" altLang="ko-KR" sz="2000"/>
              <a:t> </a:t>
            </a:r>
            <a:endParaRPr kumimoji="1" lang="en-US" altLang="ko-KR"/>
          </a:p>
          <a:p>
            <a:pPr marL="0" indent="0">
              <a:buNone/>
            </a:pPr>
            <a:endParaRPr kumimoji="1" lang="en-US" altLang="ko-KR" sz="20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62" y="2356451"/>
            <a:ext cx="989647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84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03-4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웹</a:t>
            </a:r>
            <a:r>
              <a:rPr kumimoji="1" lang="en-US" altLang="ko-KR">
                <a:latin typeface="+mj-ea"/>
              </a:rPr>
              <a:t> </a:t>
            </a:r>
            <a:r>
              <a:rPr kumimoji="1" lang="ko-KR" altLang="en-US">
                <a:latin typeface="+mj-ea"/>
              </a:rPr>
              <a:t>페이지에서 영역별 크기 정하기 </a:t>
            </a:r>
            <a:endParaRPr kumimoji="1" lang="ko-KR" altLang="en-US" sz="360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3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sz="2000">
                <a:solidFill>
                  <a:srgbClr val="007EC5"/>
                </a:solidFill>
              </a:rPr>
              <a:t>블록요소와 인라인 요소 태그 </a:t>
            </a:r>
            <a:endParaRPr kumimoji="1" lang="en-US" altLang="ko-KR" sz="2000" b="1">
              <a:solidFill>
                <a:srgbClr val="007EC5"/>
              </a:solidFill>
            </a:endParaRPr>
          </a:p>
          <a:p>
            <a:pPr lvl="1"/>
            <a:r>
              <a:rPr kumimoji="1" lang="en-US" altLang="ko-KR" b="1"/>
              <a:t>display:inline-block</a:t>
            </a:r>
            <a:r>
              <a:rPr kumimoji="1" lang="en-US" altLang="ko-KR"/>
              <a:t> </a:t>
            </a:r>
          </a:p>
          <a:p>
            <a:pPr marL="457200" lvl="1" indent="0">
              <a:buNone/>
            </a:pPr>
            <a:r>
              <a:rPr kumimoji="1" lang="en-US" altLang="ko-KR"/>
              <a:t>   : </a:t>
            </a:r>
            <a:r>
              <a:rPr kumimoji="1" lang="ko-KR" altLang="en-US"/>
              <a:t>인라인</a:t>
            </a:r>
            <a:r>
              <a:rPr kumimoji="1" lang="en-US" altLang="ko-KR"/>
              <a:t>, </a:t>
            </a:r>
            <a:r>
              <a:rPr kumimoji="1" lang="ko-KR" altLang="en-US"/>
              <a:t>블록 요소의 속성 모두 사용하기 </a:t>
            </a:r>
            <a:r>
              <a:rPr kumimoji="1" lang="en-US" altLang="ko-KR"/>
              <a:t>  </a:t>
            </a:r>
          </a:p>
          <a:p>
            <a:pPr marL="0" indent="0">
              <a:buNone/>
            </a:pPr>
            <a:r>
              <a:rPr kumimoji="1" lang="en-US" altLang="ko-KR" sz="2000"/>
              <a:t> </a:t>
            </a:r>
            <a:endParaRPr kumimoji="1" lang="en-US" altLang="ko-KR"/>
          </a:p>
          <a:p>
            <a:pPr marL="0" indent="0">
              <a:buNone/>
            </a:pPr>
            <a:endParaRPr kumimoji="1" lang="en-US" altLang="ko-KR" sz="20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51" y="1372449"/>
            <a:ext cx="5234730" cy="23976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161" y="3131580"/>
            <a:ext cx="3590030" cy="21025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457" y="3965180"/>
            <a:ext cx="3305794" cy="225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67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03-5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웹</a:t>
            </a:r>
            <a:r>
              <a:rPr kumimoji="1" lang="en-US" altLang="ko-KR">
                <a:latin typeface="+mj-ea"/>
              </a:rPr>
              <a:t> </a:t>
            </a:r>
            <a:r>
              <a:rPr kumimoji="1" lang="ko-KR" altLang="en-US">
                <a:latin typeface="+mj-ea"/>
              </a:rPr>
              <a:t>페이지의 배경 꾸미기 </a:t>
            </a:r>
            <a:endParaRPr kumimoji="1" lang="ko-KR" altLang="en-US" sz="360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3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sz="2000">
                <a:solidFill>
                  <a:srgbClr val="007EC5"/>
                </a:solidFill>
              </a:rPr>
              <a:t>배경색 지정하기 </a:t>
            </a:r>
            <a:endParaRPr kumimoji="1" lang="en-US" altLang="ko-KR" sz="2000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en-US" altLang="ko-KR" sz="2000"/>
              <a:t> </a:t>
            </a:r>
            <a:endParaRPr kumimoji="1" lang="en-US" altLang="ko-KR"/>
          </a:p>
          <a:p>
            <a:pPr marL="0" indent="0">
              <a:buNone/>
            </a:pPr>
            <a:endParaRPr kumimoji="1" lang="en-US" altLang="ko-KR" sz="2000"/>
          </a:p>
          <a:p>
            <a:pPr marL="0" indent="0">
              <a:buNone/>
            </a:pPr>
            <a:endParaRPr kumimoji="1" lang="en-US" altLang="ko-KR" sz="2000"/>
          </a:p>
          <a:p>
            <a:pPr marL="0" indent="0">
              <a:buNone/>
            </a:pPr>
            <a:endParaRPr kumimoji="1" lang="en-US" altLang="ko-KR" sz="2000"/>
          </a:p>
          <a:p>
            <a:pPr marL="0" indent="0">
              <a:buNone/>
            </a:pPr>
            <a:r>
              <a:rPr kumimoji="1" lang="ko-KR" altLang="en-US" sz="2000">
                <a:solidFill>
                  <a:srgbClr val="007EC5"/>
                </a:solidFill>
              </a:rPr>
              <a:t>배경 이미지 삽입하기</a:t>
            </a:r>
            <a:endParaRPr kumimoji="1" lang="en-US" altLang="ko-KR" sz="200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/>
          </a:p>
          <a:p>
            <a:pPr marL="0" indent="0">
              <a:buNone/>
            </a:pPr>
            <a:endParaRPr kumimoji="1" lang="en-US" altLang="ko-KR" sz="20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013" y="1497717"/>
            <a:ext cx="7117196" cy="160937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975" y="3674757"/>
            <a:ext cx="7731506" cy="262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46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03-5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웹</a:t>
            </a:r>
            <a:r>
              <a:rPr kumimoji="1" lang="en-US" altLang="ko-KR">
                <a:latin typeface="+mj-ea"/>
              </a:rPr>
              <a:t> </a:t>
            </a:r>
            <a:r>
              <a:rPr kumimoji="1" lang="ko-KR" altLang="en-US">
                <a:latin typeface="+mj-ea"/>
              </a:rPr>
              <a:t>페이지의 배경 꾸미기 </a:t>
            </a:r>
            <a:endParaRPr kumimoji="1" lang="ko-KR" altLang="en-US" sz="360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3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sz="2000">
                <a:solidFill>
                  <a:srgbClr val="007EC5"/>
                </a:solidFill>
              </a:rPr>
              <a:t>배경 이미지 크기 조절하기 </a:t>
            </a:r>
            <a:r>
              <a:rPr kumimoji="1" lang="en-US" altLang="ko-KR" b="1"/>
              <a:t> </a:t>
            </a:r>
            <a:endParaRPr kumimoji="1" lang="en-US" altLang="ko-KR"/>
          </a:p>
          <a:p>
            <a:pPr lvl="1"/>
            <a:r>
              <a:rPr kumimoji="1" lang="ko-KR" altLang="en-US"/>
              <a:t>배경 이미지를 원본 비율로 채우기</a:t>
            </a:r>
            <a:endParaRPr kumimoji="1" lang="en-US" altLang="ko-KR"/>
          </a:p>
          <a:p>
            <a:pPr lvl="1"/>
            <a:r>
              <a:rPr kumimoji="1" lang="en-US" altLang="ko-KR"/>
              <a:t>background-size:contain</a:t>
            </a:r>
          </a:p>
          <a:p>
            <a:pPr marL="457200" lvl="1" indent="0">
              <a:buNone/>
            </a:pPr>
            <a:r>
              <a:rPr kumimoji="1" lang="en-US" altLang="ko-KR"/>
              <a:t> </a:t>
            </a:r>
          </a:p>
          <a:p>
            <a:pPr marL="0" indent="0">
              <a:buNone/>
            </a:pPr>
            <a:endParaRPr kumimoji="1" lang="en-US" altLang="ko-KR" sz="20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592" y="2691932"/>
            <a:ext cx="3280642" cy="21253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592" y="5018394"/>
            <a:ext cx="1773622" cy="1197634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 txBox="1">
            <a:spLocks/>
          </p:cNvSpPr>
          <p:nvPr/>
        </p:nvSpPr>
        <p:spPr>
          <a:xfrm>
            <a:off x="5862146" y="1899745"/>
            <a:ext cx="5597336" cy="4316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1800" b="1" i="0" kern="1200" spc="-90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4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kumimoji="1" lang="ko-KR" altLang="en-US"/>
              <a:t>배경 이미지를 여백 없이 채우기</a:t>
            </a:r>
            <a:endParaRPr kumimoji="1" lang="en-US" altLang="ko-KR"/>
          </a:p>
          <a:p>
            <a:pPr lvl="1"/>
            <a:r>
              <a:rPr kumimoji="1" lang="en-US" altLang="ko-KR"/>
              <a:t>background-size:cover</a:t>
            </a:r>
          </a:p>
          <a:p>
            <a:pPr lvl="1"/>
            <a:endParaRPr kumimoji="1" lang="en-US" altLang="ko-KR"/>
          </a:p>
          <a:p>
            <a:pPr marL="457200" lvl="1" indent="0">
              <a:buFont typeface="Wingdings" pitchFamily="2" charset="2"/>
              <a:buNone/>
            </a:pPr>
            <a:r>
              <a:rPr kumimoji="1" lang="en-US" altLang="ko-KR"/>
              <a:t> </a:t>
            </a:r>
          </a:p>
          <a:p>
            <a:pPr marL="0" indent="0">
              <a:buFont typeface="Wingdings" pitchFamily="2" charset="2"/>
              <a:buNone/>
            </a:pPr>
            <a:endParaRPr kumimoji="1" lang="en-US" altLang="ko-KR" sz="200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249" y="2592000"/>
            <a:ext cx="3257537" cy="213163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57" y="4837501"/>
            <a:ext cx="1763085" cy="119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51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03-5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웹</a:t>
            </a:r>
            <a:r>
              <a:rPr kumimoji="1" lang="en-US" altLang="ko-KR">
                <a:latin typeface="+mj-ea"/>
              </a:rPr>
              <a:t> </a:t>
            </a:r>
            <a:r>
              <a:rPr kumimoji="1" lang="ko-KR" altLang="en-US">
                <a:latin typeface="+mj-ea"/>
              </a:rPr>
              <a:t>페이지의 배경 꾸미기 </a:t>
            </a:r>
            <a:endParaRPr kumimoji="1" lang="ko-KR" altLang="en-US" sz="360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380963"/>
            <a:ext cx="5416034" cy="4768044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Do it! </a:t>
            </a:r>
            <a:r>
              <a:rPr kumimoji="1" lang="ko-KR" altLang="en-US" sz="2000"/>
              <a:t>두 배경 이미지를 웹 브라우저에 고정하기  </a:t>
            </a:r>
            <a:r>
              <a:rPr kumimoji="1" lang="en-US" altLang="ko-KR" b="1"/>
              <a:t> </a:t>
            </a:r>
          </a:p>
          <a:p>
            <a:pPr marL="0" indent="0">
              <a:buNone/>
            </a:pPr>
            <a:r>
              <a:rPr lang="en-US" altLang="ko-KR" sz="1800" b="1"/>
              <a:t>1</a:t>
            </a:r>
            <a:r>
              <a:rPr lang="ko-KR" altLang="en-US" sz="1800" b="1"/>
              <a:t>단계 </a:t>
            </a:r>
            <a:r>
              <a:rPr lang="en-US" altLang="ko-KR" sz="1800" b="1"/>
              <a:t>HTML </a:t>
            </a:r>
            <a:r>
              <a:rPr lang="ko-KR" altLang="en-US" sz="1800" b="1"/>
              <a:t>파일 만들기</a:t>
            </a:r>
            <a:endParaRPr kumimoji="1" lang="en-US" altLang="ko-KR" sz="1800" b="1"/>
          </a:p>
          <a:p>
            <a:pPr lvl="1"/>
            <a:endParaRPr kumimoji="1" lang="en-US" altLang="ko-KR"/>
          </a:p>
          <a:p>
            <a:pPr marL="457200" lvl="1" indent="0">
              <a:buNone/>
            </a:pPr>
            <a:r>
              <a:rPr kumimoji="1" lang="en-US" altLang="ko-KR"/>
              <a:t> </a:t>
            </a:r>
          </a:p>
          <a:p>
            <a:pPr marL="0" indent="0">
              <a:buNone/>
            </a:pPr>
            <a:endParaRPr kumimoji="1" lang="en-US" altLang="ko-KR" sz="20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79" y="2428218"/>
            <a:ext cx="2489052" cy="185409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 txBox="1">
            <a:spLocks/>
          </p:cNvSpPr>
          <p:nvPr/>
        </p:nvSpPr>
        <p:spPr>
          <a:xfrm>
            <a:off x="3878221" y="1836682"/>
            <a:ext cx="3494695" cy="4217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1800" b="1" i="0" kern="1200" spc="-90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4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>
                <a:solidFill>
                  <a:srgbClr val="007EC5"/>
                </a:solidFill>
              </a:rPr>
              <a:t> </a:t>
            </a:r>
            <a:r>
              <a:rPr lang="en-US" altLang="ko-KR"/>
              <a:t>2</a:t>
            </a:r>
            <a:r>
              <a:rPr lang="ko-KR" altLang="en-US"/>
              <a:t>단계 </a:t>
            </a:r>
            <a:r>
              <a:rPr lang="en-US" altLang="ko-KR"/>
              <a:t>CSS </a:t>
            </a:r>
            <a:r>
              <a:rPr lang="ko-KR" altLang="en-US"/>
              <a:t>파일 만들기</a:t>
            </a:r>
            <a:endParaRPr kumimoji="1" lang="en-US" altLang="ko-KR"/>
          </a:p>
          <a:p>
            <a:pPr marL="457200" lvl="1" indent="0">
              <a:buFont typeface="Wingdings" pitchFamily="2" charset="2"/>
              <a:buNone/>
            </a:pPr>
            <a:r>
              <a:rPr kumimoji="1" lang="en-US" altLang="ko-KR"/>
              <a:t> </a:t>
            </a:r>
          </a:p>
          <a:p>
            <a:pPr marL="0" indent="0">
              <a:buFont typeface="Wingdings" pitchFamily="2" charset="2"/>
              <a:buNone/>
            </a:pPr>
            <a:endParaRPr kumimoji="1" lang="en-US" altLang="ko-KR" sz="2000"/>
          </a:p>
        </p:txBody>
      </p:sp>
      <p:grpSp>
        <p:nvGrpSpPr>
          <p:cNvPr id="11" name="그룹 10"/>
          <p:cNvGrpSpPr/>
          <p:nvPr/>
        </p:nvGrpSpPr>
        <p:grpSpPr>
          <a:xfrm>
            <a:off x="4021768" y="2383911"/>
            <a:ext cx="3037928" cy="3954453"/>
            <a:chOff x="4610100" y="2238375"/>
            <a:chExt cx="4867275" cy="633570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0100" y="2238375"/>
              <a:ext cx="2971800" cy="238125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0100" y="4687878"/>
              <a:ext cx="4867275" cy="3886200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654" y="1841287"/>
            <a:ext cx="4439201" cy="230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97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03-1</a:t>
            </a:r>
            <a:r>
              <a:rPr kumimoji="1" lang="en-US" altLang="ko-KR" sz="3600">
                <a:latin typeface="+mj-ea"/>
              </a:rPr>
              <a:t> HTML</a:t>
            </a:r>
            <a:r>
              <a:rPr kumimoji="1" lang="ko-KR" altLang="en-US" sz="3600">
                <a:latin typeface="+mj-ea"/>
              </a:rPr>
              <a:t>에 </a:t>
            </a:r>
            <a:r>
              <a:rPr kumimoji="1" lang="en-US" altLang="ko-KR" sz="3600">
                <a:latin typeface="+mj-ea"/>
              </a:rPr>
              <a:t>CSS </a:t>
            </a:r>
            <a:r>
              <a:rPr kumimoji="1" lang="ko-KR" altLang="en-US" sz="3600">
                <a:latin typeface="+mj-ea"/>
              </a:rPr>
              <a:t>연결하기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3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sz="2000" b="1" dirty="0">
                <a:solidFill>
                  <a:srgbClr val="007EC5"/>
                </a:solidFill>
              </a:rPr>
              <a:t>Do it! </a:t>
            </a:r>
            <a:r>
              <a:rPr kumimoji="1" lang="en-US" altLang="ko-KR" sz="2000" dirty="0"/>
              <a:t>HTML </a:t>
            </a:r>
            <a:r>
              <a:rPr kumimoji="1" lang="ko-KR" altLang="en-US" sz="2000" dirty="0"/>
              <a:t>파일에 외부 </a:t>
            </a:r>
            <a:r>
              <a:rPr kumimoji="1" lang="en-US" altLang="ko-KR" sz="2000" dirty="0"/>
              <a:t>CSS </a:t>
            </a:r>
            <a:r>
              <a:rPr kumimoji="1" lang="ko-KR" altLang="en-US" sz="2000" dirty="0"/>
              <a:t>파일 연결하기 </a:t>
            </a:r>
            <a:endParaRPr kumimoji="1" lang="en-US" altLang="ko-KR" sz="2000" dirty="0"/>
          </a:p>
          <a:p>
            <a:pPr marL="354013" indent="0">
              <a:buNone/>
            </a:pPr>
            <a:r>
              <a:rPr kumimoji="1" lang="en-US" altLang="ko-KR" b="1" dirty="0"/>
              <a:t>1</a:t>
            </a:r>
            <a:r>
              <a:rPr kumimoji="1" lang="ko-KR" altLang="en-US" b="1" dirty="0"/>
              <a:t>단계 에디터에서 외부 </a:t>
            </a:r>
            <a:r>
              <a:rPr kumimoji="1" lang="en-US" altLang="ko-KR" b="1" dirty="0"/>
              <a:t>CSS </a:t>
            </a:r>
            <a:r>
              <a:rPr kumimoji="1" lang="ko-KR" altLang="en-US" b="1" dirty="0"/>
              <a:t>파일 입력하기 </a:t>
            </a:r>
            <a:endParaRPr kumimoji="1" lang="en-US" altLang="ko-KR" b="1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  <a:p>
            <a:pPr lvl="1"/>
            <a:endParaRPr kumimoji="1" lang="en-US" altLang="ko-KR" sz="1800" dirty="0"/>
          </a:p>
          <a:p>
            <a:pPr marL="0" indent="0">
              <a:buNone/>
            </a:pPr>
            <a:r>
              <a:rPr kumimoji="1" lang="en-US" altLang="ko-KR" sz="2000" dirty="0">
                <a:solidFill>
                  <a:srgbClr val="007EC5"/>
                </a:solidFill>
              </a:rPr>
              <a:t> </a:t>
            </a:r>
            <a:endParaRPr lang="en-US" altLang="ko-KR" dirty="0">
              <a:latin typeface="Typo_SSiMyungJo_120"/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en-US" altLang="ko-KR" sz="2000" dirty="0"/>
              <a:t>	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778" y="2545480"/>
            <a:ext cx="8955471" cy="372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78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03-5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웹</a:t>
            </a:r>
            <a:r>
              <a:rPr kumimoji="1" lang="en-US" altLang="ko-KR">
                <a:latin typeface="+mj-ea"/>
              </a:rPr>
              <a:t> </a:t>
            </a:r>
            <a:r>
              <a:rPr kumimoji="1" lang="ko-KR" altLang="en-US">
                <a:latin typeface="+mj-ea"/>
              </a:rPr>
              <a:t>페이지의 배경 꾸미기 </a:t>
            </a:r>
            <a:endParaRPr kumimoji="1" lang="ko-KR" altLang="en-US" sz="360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5"/>
            <a:ext cx="5416034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sz="2000" dirty="0">
                <a:solidFill>
                  <a:srgbClr val="007EC5"/>
                </a:solidFill>
              </a:rPr>
              <a:t>Do it! </a:t>
            </a:r>
            <a:r>
              <a:rPr kumimoji="1" lang="ko-KR" altLang="en-US" sz="2000" dirty="0"/>
              <a:t>두 배경 이미지를 웹 브라우저에 고정하기  </a:t>
            </a:r>
            <a:r>
              <a:rPr kumimoji="1" lang="en-US" altLang="ko-KR" b="1" dirty="0"/>
              <a:t> </a:t>
            </a:r>
            <a:endParaRPr kumimoji="1" lang="en-US" altLang="ko-KR" dirty="0"/>
          </a:p>
          <a:p>
            <a:pPr marL="0" indent="0">
              <a:buNone/>
            </a:pPr>
            <a:r>
              <a:rPr lang="en-US" altLang="ko-KR" sz="1800" b="1" dirty="0"/>
              <a:t>3</a:t>
            </a:r>
            <a:r>
              <a:rPr lang="ko-KR" altLang="en-US" sz="1800" b="1" dirty="0"/>
              <a:t>단계 </a:t>
            </a:r>
            <a:r>
              <a:rPr lang="en-US" altLang="ko-KR" sz="1800" b="1" dirty="0"/>
              <a:t>CSS </a:t>
            </a:r>
            <a:r>
              <a:rPr lang="ko-KR" altLang="en-US" sz="1800" b="1" dirty="0"/>
              <a:t>파일 수정하기</a:t>
            </a:r>
            <a:endParaRPr kumimoji="1" lang="en-US" altLang="ko-KR" b="1" dirty="0"/>
          </a:p>
          <a:p>
            <a:pPr marL="457200" lvl="1" indent="0">
              <a:buNone/>
            </a:pPr>
            <a:r>
              <a:rPr kumimoji="1" lang="en-US" altLang="ko-KR" dirty="0"/>
              <a:t> </a:t>
            </a:r>
            <a:r>
              <a:rPr kumimoji="1" lang="en-US" altLang="ko-KR" dirty="0" err="1"/>
              <a:t>background-attachment:fixed</a:t>
            </a:r>
            <a:r>
              <a:rPr kumimoji="1" lang="en-US" altLang="ko-KR" dirty="0"/>
              <a:t> </a:t>
            </a:r>
          </a:p>
          <a:p>
            <a:pPr marL="457200" lvl="1" indent="0">
              <a:buNone/>
            </a:pPr>
            <a:r>
              <a:rPr kumimoji="1" lang="en-US" altLang="ko-KR" dirty="0"/>
              <a:t>: </a:t>
            </a:r>
            <a:r>
              <a:rPr kumimoji="1" lang="ko-KR" altLang="en-US" dirty="0"/>
              <a:t>배경 이미지의 위치 기준점이 웹 브라우저에 고정되어 마치 두 배경 이미지가 겹친 듯한 효과를 줌 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51" y="3646104"/>
            <a:ext cx="4333875" cy="2419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163" y="1987422"/>
            <a:ext cx="5088286" cy="261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32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03-6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웹</a:t>
            </a:r>
            <a:r>
              <a:rPr kumimoji="1" lang="en-US" altLang="ko-KR">
                <a:latin typeface="+mj-ea"/>
              </a:rPr>
              <a:t> </a:t>
            </a:r>
            <a:r>
              <a:rPr kumimoji="1" lang="ko-KR" altLang="en-US">
                <a:latin typeface="+mj-ea"/>
              </a:rPr>
              <a:t>페이지의 레이아웃 구성하기 </a:t>
            </a:r>
            <a:endParaRPr kumimoji="1" lang="ko-KR" altLang="en-US" sz="360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7" y="1567545"/>
            <a:ext cx="8364829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sz="2000" dirty="0">
                <a:solidFill>
                  <a:srgbClr val="007EC5"/>
                </a:solidFill>
              </a:rPr>
              <a:t>CSS </a:t>
            </a:r>
            <a:r>
              <a:rPr kumimoji="1" lang="ko-KR" altLang="en-US" sz="2000" dirty="0">
                <a:solidFill>
                  <a:srgbClr val="007EC5"/>
                </a:solidFill>
              </a:rPr>
              <a:t>초기화하기</a:t>
            </a:r>
            <a:r>
              <a:rPr kumimoji="1" lang="ko-KR" altLang="en-US" sz="2000" dirty="0"/>
              <a:t>  </a:t>
            </a:r>
            <a:r>
              <a:rPr kumimoji="1" lang="en-US" altLang="ko-KR" b="1" dirty="0"/>
              <a:t> </a:t>
            </a:r>
            <a:endParaRPr kumimoji="1" lang="en-US" altLang="ko-KR" dirty="0"/>
          </a:p>
          <a:p>
            <a:pPr lvl="1"/>
            <a:r>
              <a:rPr kumimoji="1" lang="ko-KR" altLang="en-US" sz="1800" dirty="0"/>
              <a:t>모든 태그에는 고유의 여백과 폰트 </a:t>
            </a:r>
            <a:r>
              <a:rPr kumimoji="1" lang="ko-KR" altLang="en-US" sz="1800" dirty="0" err="1"/>
              <a:t>크기등이</a:t>
            </a:r>
            <a:r>
              <a:rPr kumimoji="1" lang="ko-KR" altLang="en-US" sz="1800" dirty="0"/>
              <a:t> 기본 설정되어 있어서 원하는 값으로 세밀하게 조절하기 위해 </a:t>
            </a:r>
            <a:r>
              <a:rPr kumimoji="1" lang="ko-KR" altLang="en-US" sz="1800" dirty="0" err="1"/>
              <a:t>설정값을</a:t>
            </a:r>
            <a:r>
              <a:rPr kumimoji="1" lang="ko-KR" altLang="en-US" sz="1800" dirty="0"/>
              <a:t> 미리 초기화하는 작업 필요 </a:t>
            </a:r>
            <a:endParaRPr kumimoji="1" lang="en-US" altLang="ko-KR" sz="1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566" y="2779656"/>
            <a:ext cx="2972786" cy="330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26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03-6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웹</a:t>
            </a:r>
            <a:r>
              <a:rPr kumimoji="1" lang="en-US" altLang="ko-KR">
                <a:latin typeface="+mj-ea"/>
              </a:rPr>
              <a:t> </a:t>
            </a:r>
            <a:r>
              <a:rPr kumimoji="1" lang="ko-KR" altLang="en-US">
                <a:latin typeface="+mj-ea"/>
              </a:rPr>
              <a:t>페이지의 레이아웃 구성하기 </a:t>
            </a:r>
            <a:endParaRPr kumimoji="1" lang="ko-KR" altLang="en-US" sz="360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3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sz="2000" dirty="0">
                <a:solidFill>
                  <a:srgbClr val="007EC5"/>
                </a:solidFill>
              </a:rPr>
              <a:t>float – </a:t>
            </a:r>
            <a:r>
              <a:rPr kumimoji="1" lang="ko-KR" altLang="en-US" sz="2000" dirty="0">
                <a:solidFill>
                  <a:srgbClr val="007EC5"/>
                </a:solidFill>
              </a:rPr>
              <a:t>블록 요소 좌우로 배치하기</a:t>
            </a: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354013"/>
            <a:r>
              <a:rPr kumimoji="1" lang="ko-KR" altLang="en-US" b="0" dirty="0"/>
              <a:t>블록요소를 </a:t>
            </a:r>
            <a:r>
              <a:rPr kumimoji="1" lang="en-US" altLang="ko-KR" b="0" dirty="0"/>
              <a:t>float</a:t>
            </a:r>
            <a:r>
              <a:rPr kumimoji="1" lang="ko-KR" altLang="en-US" b="0" dirty="0"/>
              <a:t>으로 강제로 띄우면 부모요소는 </a:t>
            </a:r>
            <a:r>
              <a:rPr kumimoji="1" lang="en-US" altLang="ko-KR" b="0" dirty="0"/>
              <a:t>float</a:t>
            </a:r>
            <a:r>
              <a:rPr kumimoji="1" lang="ko-KR" altLang="en-US" b="0" dirty="0"/>
              <a:t>이 적용된 요소의 </a:t>
            </a:r>
            <a:r>
              <a:rPr kumimoji="1" lang="ko-KR" altLang="en-US" b="0" dirty="0" err="1"/>
              <a:t>높잇값을</a:t>
            </a:r>
            <a:r>
              <a:rPr kumimoji="1" lang="ko-KR" altLang="en-US" b="0" dirty="0"/>
              <a:t> 인식할 수 없으므로 </a:t>
            </a:r>
            <a:endParaRPr kumimoji="1" lang="en-US" altLang="ko-KR" b="0" dirty="0"/>
          </a:p>
          <a:p>
            <a:pPr marL="354013"/>
            <a:r>
              <a:rPr kumimoji="1" lang="ko-KR" altLang="en-US" b="0" dirty="0"/>
              <a:t>부모 요소가 자식요소의 </a:t>
            </a:r>
            <a:r>
              <a:rPr kumimoji="1" lang="ko-KR" altLang="en-US" b="0" dirty="0" err="1"/>
              <a:t>높이값을</a:t>
            </a:r>
            <a:r>
              <a:rPr kumimoji="1" lang="ko-KR" altLang="en-US" b="0" dirty="0"/>
              <a:t> 인식할 수 있도록 해야 함   </a:t>
            </a:r>
            <a:endParaRPr kumimoji="1" lang="en-US" altLang="ko-KR" b="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74" y="2151499"/>
            <a:ext cx="7770102" cy="14135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928" y="4584634"/>
            <a:ext cx="1818483" cy="156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61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03-6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웹</a:t>
            </a:r>
            <a:r>
              <a:rPr kumimoji="1" lang="en-US" altLang="ko-KR">
                <a:latin typeface="+mj-ea"/>
              </a:rPr>
              <a:t> </a:t>
            </a:r>
            <a:r>
              <a:rPr kumimoji="1" lang="ko-KR" altLang="en-US">
                <a:latin typeface="+mj-ea"/>
              </a:rPr>
              <a:t>페이지의 레이아웃 구성하기 </a:t>
            </a:r>
            <a:endParaRPr kumimoji="1" lang="ko-KR" altLang="en-US" sz="360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3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position – </a:t>
            </a:r>
            <a:r>
              <a:rPr kumimoji="1" lang="ko-KR" altLang="en-US" sz="2000">
                <a:solidFill>
                  <a:srgbClr val="007EC5"/>
                </a:solidFill>
              </a:rPr>
              <a:t>요소를 자유롭게 배치하기 </a:t>
            </a:r>
            <a:endParaRPr kumimoji="1" lang="en-US" altLang="ko-KR" sz="200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endParaRPr kumimoji="1"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27" y="2238150"/>
            <a:ext cx="991552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99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03-6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웹</a:t>
            </a:r>
            <a:r>
              <a:rPr kumimoji="1" lang="en-US" altLang="ko-KR">
                <a:latin typeface="+mj-ea"/>
              </a:rPr>
              <a:t> </a:t>
            </a:r>
            <a:r>
              <a:rPr kumimoji="1" lang="ko-KR" altLang="en-US">
                <a:latin typeface="+mj-ea"/>
              </a:rPr>
              <a:t>페이지의 레이아웃 구성하기 </a:t>
            </a:r>
            <a:endParaRPr kumimoji="1" lang="ko-KR" altLang="en-US" sz="360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3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>
                <a:solidFill>
                  <a:srgbClr val="007EC5"/>
                </a:solidFill>
              </a:rPr>
              <a:t>object-fit  - </a:t>
            </a:r>
            <a:r>
              <a:rPr kumimoji="1" lang="ko-KR" altLang="en-US">
                <a:solidFill>
                  <a:srgbClr val="007EC5"/>
                </a:solidFill>
              </a:rPr>
              <a:t>콘텐츠를 특정 영역에 채우기 </a:t>
            </a:r>
            <a:endParaRPr kumimoji="1" lang="en-US" altLang="ko-KR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ko-KR" altLang="en-US" b="0"/>
              <a:t>부모 요소 영역에서 자식 요소로 지정한 이미지</a:t>
            </a:r>
            <a:r>
              <a:rPr kumimoji="1" lang="en-US" altLang="ko-KR" b="0"/>
              <a:t>, </a:t>
            </a:r>
            <a:r>
              <a:rPr kumimoji="1" lang="ko-KR" altLang="en-US" b="0"/>
              <a:t>동영상 같은 콘텐츠의 비율을 설정</a:t>
            </a:r>
            <a:endParaRPr kumimoji="1" lang="en-US" altLang="ko-KR" b="0"/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>
                <a:solidFill>
                  <a:srgbClr val="007EC5"/>
                </a:solidFill>
              </a:rPr>
              <a:t>z-index  - </a:t>
            </a:r>
            <a:r>
              <a:rPr kumimoji="1" lang="ko-KR" altLang="en-US">
                <a:solidFill>
                  <a:srgbClr val="007EC5"/>
                </a:solidFill>
              </a:rPr>
              <a:t>겹쳐 있는 요소의 </a:t>
            </a:r>
            <a:r>
              <a:rPr kumimoji="1" lang="en-US" altLang="ko-KR">
                <a:solidFill>
                  <a:srgbClr val="007EC5"/>
                </a:solidFill>
              </a:rPr>
              <a:t>z</a:t>
            </a:r>
            <a:r>
              <a:rPr kumimoji="1" lang="ko-KR" altLang="en-US">
                <a:solidFill>
                  <a:srgbClr val="007EC5"/>
                </a:solidFill>
              </a:rPr>
              <a:t>축 순서 지정하기</a:t>
            </a:r>
            <a:endParaRPr kumimoji="1" lang="en-US" altLang="ko-KR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endParaRPr kumimoji="1"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148" y="2354975"/>
            <a:ext cx="9393130" cy="18407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442" y="4997857"/>
            <a:ext cx="992505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29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03-6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웹</a:t>
            </a:r>
            <a:r>
              <a:rPr kumimoji="1" lang="en-US" altLang="ko-KR">
                <a:latin typeface="+mj-ea"/>
              </a:rPr>
              <a:t> </a:t>
            </a:r>
            <a:r>
              <a:rPr kumimoji="1" lang="ko-KR" altLang="en-US">
                <a:latin typeface="+mj-ea"/>
              </a:rPr>
              <a:t>페이지의 레이아웃 구성하기 </a:t>
            </a:r>
            <a:endParaRPr kumimoji="1" lang="ko-KR" altLang="en-US" sz="360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3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>
                <a:solidFill>
                  <a:srgbClr val="007EC5"/>
                </a:solidFill>
              </a:rPr>
              <a:t>opacity – </a:t>
            </a:r>
            <a:r>
              <a:rPr kumimoji="1" lang="ko-KR" altLang="en-US">
                <a:solidFill>
                  <a:srgbClr val="007EC5"/>
                </a:solidFill>
              </a:rPr>
              <a:t>요소의 투명도 설정하기 </a:t>
            </a:r>
            <a:endParaRPr kumimoji="1" lang="en-US" altLang="ko-KR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en-US" altLang="ko-KR" b="0"/>
              <a:t> 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lang="en-US" altLang="ko-KR">
                <a:solidFill>
                  <a:srgbClr val="007EC5"/>
                </a:solidFill>
              </a:rPr>
              <a:t>box-shadow, text-shadow ― </a:t>
            </a:r>
            <a:r>
              <a:rPr lang="ko-KR" altLang="en-US">
                <a:solidFill>
                  <a:srgbClr val="007EC5"/>
                </a:solidFill>
              </a:rPr>
              <a:t>요소의 그림자 만들기</a:t>
            </a:r>
            <a:endParaRPr lang="en-US" altLang="ko-KR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63" y="2052596"/>
            <a:ext cx="7315200" cy="10382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63" y="4175839"/>
            <a:ext cx="866775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463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03-7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다양한 그래픽 효과 적용하기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3" cy="4581461"/>
          </a:xfrm>
        </p:spPr>
        <p:txBody>
          <a:bodyPr/>
          <a:lstStyle/>
          <a:p>
            <a:pPr marL="0" indent="0">
              <a:buNone/>
            </a:pPr>
            <a:r>
              <a:rPr lang="en-US" altLang="ko-KR">
                <a:solidFill>
                  <a:srgbClr val="007EC5"/>
                </a:solidFill>
              </a:rPr>
              <a:t>border-radius ― </a:t>
            </a:r>
            <a:r>
              <a:rPr lang="ko-KR" altLang="en-US">
                <a:solidFill>
                  <a:srgbClr val="007EC5"/>
                </a:solidFill>
              </a:rPr>
              <a:t>모서리를 둥글게 만들기</a:t>
            </a:r>
            <a:endParaRPr kumimoji="1" lang="en-US" altLang="ko-KR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 b="0"/>
              <a:t> </a:t>
            </a:r>
          </a:p>
          <a:p>
            <a:pPr marL="0" indent="0">
              <a:buNone/>
            </a:pPr>
            <a:r>
              <a:rPr lang="en-US" altLang="ko-KR">
                <a:solidFill>
                  <a:srgbClr val="007EC5"/>
                </a:solidFill>
              </a:rPr>
              <a:t>linear-gradient, radial-gradient ― </a:t>
            </a:r>
            <a:r>
              <a:rPr lang="ko-KR" altLang="en-US">
                <a:solidFill>
                  <a:srgbClr val="007EC5"/>
                </a:solidFill>
              </a:rPr>
              <a:t>그레이디언트 적용하기</a:t>
            </a:r>
            <a:endParaRPr kumimoji="1" lang="en-US" altLang="ko-KR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82" y="2090245"/>
            <a:ext cx="9115425" cy="990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82" y="4290519"/>
            <a:ext cx="957262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443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03-7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다양한 그래픽 효과 적용하기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3" cy="4581461"/>
          </a:xfrm>
        </p:spPr>
        <p:txBody>
          <a:bodyPr/>
          <a:lstStyle/>
          <a:p>
            <a:pPr marL="0" indent="0">
              <a:buNone/>
            </a:pPr>
            <a:r>
              <a:rPr lang="en-US" altLang="ko-KR">
                <a:solidFill>
                  <a:srgbClr val="007EC5"/>
                </a:solidFill>
              </a:rPr>
              <a:t>filter ― </a:t>
            </a:r>
            <a:r>
              <a:rPr lang="ko-KR" altLang="en-US">
                <a:solidFill>
                  <a:srgbClr val="007EC5"/>
                </a:solidFill>
              </a:rPr>
              <a:t>특수 효과 사용하기</a:t>
            </a:r>
            <a:endParaRPr kumimoji="1" lang="en-US" altLang="ko-KR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 b="0"/>
              <a:t> </a:t>
            </a:r>
          </a:p>
          <a:p>
            <a:pPr marL="0" indent="0">
              <a:buNone/>
            </a:pPr>
            <a:endParaRPr kumimoji="1"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43" y="2134654"/>
            <a:ext cx="7599806" cy="375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34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71C47D-5888-7840-BD74-73562954A8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err="1">
                <a:solidFill>
                  <a:schemeClr val="tx1"/>
                </a:solidFill>
              </a:rPr>
              <a:t>알베르트</a:t>
            </a:r>
            <a:r>
              <a:rPr lang="ko-KR" altLang="en-US" sz="1200">
                <a:solidFill>
                  <a:schemeClr val="tx1"/>
                </a:solidFill>
              </a:rPr>
              <a:t> 아인슈타인</a:t>
            </a:r>
          </a:p>
          <a:p>
            <a:r>
              <a:rPr lang="en-US" altLang="ko-KR" sz="1200">
                <a:solidFill>
                  <a:schemeClr val="accent1"/>
                </a:solidFill>
              </a:rPr>
              <a:t>Albert Einstein</a:t>
            </a:r>
            <a:endParaRPr lang="ko-KR" altLang="en-US" sz="1100">
              <a:solidFill>
                <a:schemeClr val="accent1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859A72B-D985-F34B-B790-8246CB591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4800" b="1">
                <a:latin typeface="Malgun Gothic" panose="020B0503020000020004" pitchFamily="34" charset="-127"/>
                <a:ea typeface="Malgun Gothic" panose="020B0503020000020004" pitchFamily="34" charset="-127"/>
              </a:rPr>
              <a:t>감사합니다</a:t>
            </a:r>
            <a:endParaRPr lang="en-US" altLang="ko-KR" sz="4800" b="1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lang="en-US" altLang="ko-KR" sz="1800"/>
          </a:p>
          <a:p>
            <a:pPr>
              <a:lnSpc>
                <a:spcPct val="110000"/>
              </a:lnSpc>
            </a:pPr>
            <a:r>
              <a:rPr lang="ko-KR" altLang="en-US" sz="170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인생은 자전거를 타는 것이다</a:t>
            </a:r>
            <a:r>
              <a:rPr lang="en-US" altLang="ko-KR" sz="170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70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균형을 유지하려면 계속 움직여야 한다</a:t>
            </a:r>
            <a:r>
              <a:rPr lang="en-US" altLang="ko-KR" sz="170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300">
                <a:latin typeface="Batang" panose="02030600000101010101" pitchFamily="18" charset="-127"/>
                <a:ea typeface="Batang" panose="02030600000101010101" pitchFamily="18" charset="-127"/>
              </a:rPr>
              <a:t>Life is riding a bicycle to keep your balance</a:t>
            </a:r>
          </a:p>
          <a:p>
            <a:pPr>
              <a:lnSpc>
                <a:spcPct val="110000"/>
              </a:lnSpc>
            </a:pPr>
            <a:r>
              <a:rPr lang="en-US" altLang="ko-KR" sz="1300">
                <a:latin typeface="Batang" panose="02030600000101010101" pitchFamily="18" charset="-127"/>
                <a:ea typeface="Batang" panose="02030600000101010101" pitchFamily="18" charset="-127"/>
              </a:rPr>
              <a:t>you must keep moving.</a:t>
            </a:r>
            <a:endParaRPr lang="ko-KR" altLang="en-US" sz="130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901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03-1</a:t>
            </a:r>
            <a:r>
              <a:rPr kumimoji="1" lang="en-US" altLang="ko-KR" sz="3600">
                <a:latin typeface="+mj-ea"/>
              </a:rPr>
              <a:t> HTML</a:t>
            </a:r>
            <a:r>
              <a:rPr kumimoji="1" lang="ko-KR" altLang="en-US" sz="3600">
                <a:latin typeface="+mj-ea"/>
              </a:rPr>
              <a:t>에 </a:t>
            </a:r>
            <a:r>
              <a:rPr kumimoji="1" lang="en-US" altLang="ko-KR" sz="3600">
                <a:latin typeface="+mj-ea"/>
              </a:rPr>
              <a:t>CSS </a:t>
            </a:r>
            <a:r>
              <a:rPr kumimoji="1" lang="ko-KR" altLang="en-US" sz="3600">
                <a:latin typeface="+mj-ea"/>
              </a:rPr>
              <a:t>연결하기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3" cy="458146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ko-KR" sz="2000" b="1" dirty="0">
                <a:solidFill>
                  <a:srgbClr val="007EC5"/>
                </a:solidFill>
              </a:rPr>
              <a:t>Do it! </a:t>
            </a:r>
            <a:r>
              <a:rPr kumimoji="1" lang="en-US" altLang="ko-KR" sz="2000" dirty="0"/>
              <a:t>HTML </a:t>
            </a:r>
            <a:r>
              <a:rPr kumimoji="1" lang="ko-KR" altLang="en-US" sz="2000" dirty="0"/>
              <a:t>파일에 외부 </a:t>
            </a:r>
            <a:r>
              <a:rPr kumimoji="1" lang="en-US" altLang="ko-KR" sz="2000" dirty="0"/>
              <a:t>CSS </a:t>
            </a:r>
            <a:r>
              <a:rPr kumimoji="1" lang="ko-KR" altLang="en-US" sz="2000" dirty="0"/>
              <a:t>파일 연결하기 </a:t>
            </a:r>
            <a:endParaRPr kumimoji="1" lang="en-US" altLang="ko-KR" sz="2000" dirty="0"/>
          </a:p>
          <a:p>
            <a:pPr marL="0" indent="0">
              <a:buNone/>
            </a:pPr>
            <a:r>
              <a:rPr kumimoji="1" lang="en-US" altLang="ko-KR" b="1" dirty="0"/>
              <a:t>     2</a:t>
            </a:r>
            <a:r>
              <a:rPr kumimoji="1" lang="ko-KR" altLang="en-US" b="1" dirty="0"/>
              <a:t>단계 </a:t>
            </a:r>
            <a:r>
              <a:rPr kumimoji="1" lang="en-US" altLang="ko-KR" b="1" dirty="0"/>
              <a:t>CSS </a:t>
            </a:r>
            <a:r>
              <a:rPr kumimoji="1" lang="ko-KR" altLang="en-US" b="1" dirty="0"/>
              <a:t>파일의 경로 수정하기 </a:t>
            </a:r>
            <a:endParaRPr kumimoji="1" lang="en-US" altLang="ko-KR" b="1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  <a:p>
            <a:pPr lvl="1"/>
            <a:endParaRPr kumimoji="1" lang="en-US" altLang="ko-KR" sz="1800" dirty="0"/>
          </a:p>
          <a:p>
            <a:pPr marL="0" indent="0">
              <a:buNone/>
            </a:pPr>
            <a:r>
              <a:rPr kumimoji="1" lang="en-US" altLang="ko-KR" sz="2000" dirty="0">
                <a:solidFill>
                  <a:srgbClr val="007EC5"/>
                </a:solidFill>
              </a:rPr>
              <a:t> </a:t>
            </a:r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  <a:latin typeface="Typo_SSiMyungJo_120"/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  <a:latin typeface="Typo_SSiMyungJo_120"/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  <a:latin typeface="Typo_SSiMyungJo_120"/>
            </a:endParaRPr>
          </a:p>
          <a:p>
            <a:pPr marL="0" indent="0">
              <a:buNone/>
            </a:pPr>
            <a:r>
              <a:rPr kumimoji="1" lang="en-US" altLang="ko-KR" dirty="0"/>
              <a:t>    3</a:t>
            </a:r>
            <a:r>
              <a:rPr kumimoji="1" lang="ko-KR" altLang="en-US" dirty="0"/>
              <a:t>단계 </a:t>
            </a:r>
            <a:r>
              <a:rPr kumimoji="1" lang="en-US" altLang="ko-KR" dirty="0"/>
              <a:t>CSS </a:t>
            </a:r>
            <a:r>
              <a:rPr kumimoji="1" lang="ko-KR" altLang="en-US" dirty="0"/>
              <a:t>파일의 문자 인코딩 방식 지정하기 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style.css </a:t>
            </a:r>
            <a:r>
              <a:rPr kumimoji="1" lang="ko-KR" altLang="en-US" dirty="0"/>
              <a:t>파일 </a:t>
            </a:r>
            <a:r>
              <a:rPr kumimoji="1" lang="en-US" altLang="ko-KR" dirty="0"/>
              <a:t>1</a:t>
            </a:r>
            <a:r>
              <a:rPr kumimoji="1" lang="ko-KR" altLang="en-US" dirty="0"/>
              <a:t>행에 인코딩 방식 작성 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웹 문서에서 한글을 지원한다는 인코딩 방식 </a:t>
            </a:r>
            <a:endParaRPr lang="en-US" altLang="ko-KR" dirty="0">
              <a:latin typeface="Typo_SSiMyungJo_120"/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en-US" altLang="ko-KR" sz="2000" dirty="0"/>
              <a:t>	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516" y="1567545"/>
            <a:ext cx="5978569" cy="24827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516" y="4579883"/>
            <a:ext cx="2390775" cy="4572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983043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03-2</a:t>
            </a:r>
            <a:r>
              <a:rPr kumimoji="1" lang="en-US" altLang="ko-KR" sz="3600">
                <a:latin typeface="+mj-ea"/>
              </a:rPr>
              <a:t> CSS</a:t>
            </a:r>
            <a:r>
              <a:rPr kumimoji="1" lang="ko-KR" altLang="en-US" sz="3600">
                <a:latin typeface="+mj-ea"/>
              </a:rPr>
              <a:t>로 </a:t>
            </a:r>
            <a:r>
              <a:rPr kumimoji="1" lang="en-US" altLang="ko-KR" sz="3600">
                <a:latin typeface="+mj-ea"/>
              </a:rPr>
              <a:t>HTML </a:t>
            </a:r>
            <a:r>
              <a:rPr kumimoji="1" lang="ko-KR" altLang="en-US" sz="3600">
                <a:latin typeface="+mj-ea"/>
              </a:rPr>
              <a:t>요소 다양하게 선택하기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5"/>
            <a:ext cx="6117598" cy="4581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b="1" dirty="0">
                <a:solidFill>
                  <a:srgbClr val="007EC5"/>
                </a:solidFill>
              </a:rPr>
              <a:t> </a:t>
            </a:r>
            <a:r>
              <a:rPr kumimoji="1" lang="ko-KR" altLang="en-US" dirty="0">
                <a:solidFill>
                  <a:srgbClr val="007EC5"/>
                </a:solidFill>
              </a:rPr>
              <a:t>스타일 지정 </a:t>
            </a:r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dirty="0"/>
              <a:t>선택할 </a:t>
            </a:r>
            <a:r>
              <a:rPr kumimoji="1" lang="en-US" altLang="ko-KR" sz="1800" dirty="0"/>
              <a:t>HTML </a:t>
            </a:r>
            <a:r>
              <a:rPr kumimoji="1" lang="ko-KR" altLang="en-US" sz="1800" dirty="0"/>
              <a:t>요소를 선택자로 지정하고 바꿀 속성명에 속성값을 대입</a:t>
            </a:r>
            <a:endParaRPr kumimoji="1" lang="en-US" altLang="ko-KR" sz="1800" dirty="0"/>
          </a:p>
          <a:p>
            <a:pPr lvl="1"/>
            <a:endParaRPr kumimoji="1" lang="en-US" altLang="ko-KR" sz="1800" dirty="0"/>
          </a:p>
          <a:p>
            <a:pPr marL="0" indent="0">
              <a:buNone/>
            </a:pPr>
            <a:r>
              <a:rPr kumimoji="1" lang="en-US" altLang="ko-KR" sz="2000" dirty="0">
                <a:solidFill>
                  <a:srgbClr val="007EC5"/>
                </a:solidFill>
              </a:rPr>
              <a:t> </a:t>
            </a:r>
            <a:r>
              <a:rPr kumimoji="1" lang="ko-KR" altLang="en-US" dirty="0">
                <a:solidFill>
                  <a:srgbClr val="007EC5"/>
                </a:solidFill>
              </a:rPr>
              <a:t>전체 </a:t>
            </a:r>
            <a:r>
              <a:rPr kumimoji="1" lang="ko-KR" altLang="en-US" dirty="0" err="1">
                <a:solidFill>
                  <a:srgbClr val="007EC5"/>
                </a:solidFill>
              </a:rPr>
              <a:t>선택자</a:t>
            </a:r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dirty="0"/>
              <a:t>모든 </a:t>
            </a:r>
            <a:r>
              <a:rPr kumimoji="1" lang="en-US" altLang="ko-KR" sz="1800" dirty="0"/>
              <a:t>HTML </a:t>
            </a:r>
            <a:r>
              <a:rPr kumimoji="1" lang="ko-KR" altLang="en-US" sz="1800" dirty="0"/>
              <a:t>요소를 한꺼번에 선택하기 </a:t>
            </a:r>
            <a:endParaRPr kumimoji="1" lang="en-US" altLang="ko-KR" sz="1800" dirty="0"/>
          </a:p>
          <a:p>
            <a:pPr marL="0" indent="0">
              <a:buNone/>
            </a:pPr>
            <a:r>
              <a:rPr kumimoji="1" lang="en-US" altLang="ko-KR" sz="2000" dirty="0">
                <a:solidFill>
                  <a:srgbClr val="007EC5"/>
                </a:solidFill>
              </a:rPr>
              <a:t>	</a:t>
            </a:r>
            <a:endParaRPr lang="en-US" altLang="ko-KR" dirty="0">
              <a:latin typeface="Typo_SSiMyungJo_120"/>
            </a:endParaRPr>
          </a:p>
          <a:p>
            <a:pPr marL="0" indent="0">
              <a:buNone/>
            </a:pPr>
            <a:r>
              <a:rPr kumimoji="1" lang="ko-KR" altLang="en-US" dirty="0">
                <a:solidFill>
                  <a:srgbClr val="007EC5"/>
                </a:solidFill>
              </a:rPr>
              <a:t> 태그 </a:t>
            </a:r>
            <a:r>
              <a:rPr kumimoji="1" lang="ko-KR" altLang="en-US" dirty="0" err="1">
                <a:solidFill>
                  <a:srgbClr val="007EC5"/>
                </a:solidFill>
              </a:rPr>
              <a:t>선택자</a:t>
            </a:r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dirty="0"/>
              <a:t>태그명을 이용하여 선택하기 </a:t>
            </a:r>
            <a:endParaRPr kumimoji="1" lang="en-US" altLang="ko-KR" sz="1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933" y="1797066"/>
            <a:ext cx="2304036" cy="10397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92" y="3192821"/>
            <a:ext cx="2481067" cy="9132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96"/>
          <a:stretch/>
        </p:blipFill>
        <p:spPr>
          <a:xfrm>
            <a:off x="4369050" y="4474459"/>
            <a:ext cx="2481067" cy="171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93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03-2</a:t>
            </a:r>
            <a:r>
              <a:rPr kumimoji="1" lang="en-US" altLang="ko-KR" sz="3600">
                <a:latin typeface="+mj-ea"/>
              </a:rPr>
              <a:t> CSS</a:t>
            </a:r>
            <a:r>
              <a:rPr kumimoji="1" lang="ko-KR" altLang="en-US" sz="3600">
                <a:latin typeface="+mj-ea"/>
              </a:rPr>
              <a:t>로 </a:t>
            </a:r>
            <a:r>
              <a:rPr kumimoji="1" lang="en-US" altLang="ko-KR" sz="3600">
                <a:latin typeface="+mj-ea"/>
              </a:rPr>
              <a:t>HTML </a:t>
            </a:r>
            <a:r>
              <a:rPr kumimoji="1" lang="ko-KR" altLang="en-US" sz="3600">
                <a:latin typeface="+mj-ea"/>
              </a:rPr>
              <a:t>요소 다양하게 선택하기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5"/>
            <a:ext cx="5967826" cy="4581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dirty="0">
                <a:solidFill>
                  <a:srgbClr val="007EC5"/>
                </a:solidFill>
              </a:rPr>
              <a:t>자손 </a:t>
            </a:r>
            <a:r>
              <a:rPr kumimoji="1" lang="ko-KR" altLang="en-US" dirty="0" err="1">
                <a:solidFill>
                  <a:srgbClr val="007EC5"/>
                </a:solidFill>
              </a:rPr>
              <a:t>선택자</a:t>
            </a:r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dirty="0"/>
              <a:t>자식과 하위 요소를 모두 선택하기 </a:t>
            </a:r>
            <a:endParaRPr kumimoji="1" lang="en-US" altLang="ko-KR" sz="1800" dirty="0"/>
          </a:p>
          <a:p>
            <a:pPr marL="457200" lvl="1" indent="0">
              <a:buNone/>
            </a:pPr>
            <a:r>
              <a:rPr kumimoji="1" lang="en-US" altLang="ko-KR" dirty="0"/>
              <a:t> </a:t>
            </a:r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ko-KR" altLang="en-US" dirty="0">
                <a:solidFill>
                  <a:srgbClr val="007EC5"/>
                </a:solidFill>
              </a:rPr>
              <a:t>자식 </a:t>
            </a:r>
            <a:r>
              <a:rPr kumimoji="1" lang="ko-KR" altLang="en-US" dirty="0" err="1">
                <a:solidFill>
                  <a:srgbClr val="007EC5"/>
                </a:solidFill>
              </a:rPr>
              <a:t>선택자</a:t>
            </a:r>
            <a:r>
              <a:rPr kumimoji="1" lang="ko-KR" altLang="en-US" dirty="0">
                <a:solidFill>
                  <a:srgbClr val="007EC5"/>
                </a:solidFill>
              </a:rPr>
              <a:t> </a:t>
            </a:r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dirty="0"/>
              <a:t>직계 자식 요소만 선택하기 </a:t>
            </a:r>
            <a:endParaRPr kumimoji="1" lang="en-US" altLang="ko-KR" sz="1800" dirty="0"/>
          </a:p>
          <a:p>
            <a:pPr marL="457200" lvl="1" indent="0">
              <a:buNone/>
            </a:pPr>
            <a:r>
              <a:rPr kumimoji="1" lang="en-US" altLang="ko-KR" dirty="0"/>
              <a:t> </a:t>
            </a:r>
            <a:r>
              <a:rPr kumimoji="1" lang="en-US" altLang="ko-KR" sz="2000" dirty="0">
                <a:solidFill>
                  <a:srgbClr val="007EC5"/>
                </a:solidFill>
              </a:rPr>
              <a:t>	</a:t>
            </a:r>
          </a:p>
          <a:p>
            <a:pPr marL="457200" lvl="1" indent="0">
              <a:buNone/>
            </a:pPr>
            <a:endParaRPr kumimoji="1" lang="en-US" altLang="ko-KR" sz="2000" dirty="0"/>
          </a:p>
          <a:p>
            <a:pPr marL="0" indent="0">
              <a:buNone/>
            </a:pPr>
            <a:r>
              <a:rPr kumimoji="1" lang="ko-KR" altLang="en-US" dirty="0">
                <a:solidFill>
                  <a:srgbClr val="007EC5"/>
                </a:solidFill>
              </a:rPr>
              <a:t>그룹 </a:t>
            </a:r>
            <a:r>
              <a:rPr kumimoji="1" lang="ko-KR" altLang="en-US" dirty="0" err="1">
                <a:solidFill>
                  <a:srgbClr val="007EC5"/>
                </a:solidFill>
              </a:rPr>
              <a:t>선택자</a:t>
            </a:r>
            <a:r>
              <a:rPr kumimoji="1" lang="ko-KR" altLang="en-US" dirty="0">
                <a:solidFill>
                  <a:srgbClr val="007EC5"/>
                </a:solidFill>
              </a:rPr>
              <a:t> </a:t>
            </a:r>
            <a:endParaRPr kumimoji="1" lang="en-US" altLang="ko-KR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dirty="0"/>
              <a:t>여러 개의 요소를 그룹으로 선택하기</a:t>
            </a:r>
            <a:endParaRPr kumimoji="1" lang="en-US" altLang="ko-KR" sz="18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186" y="1796161"/>
            <a:ext cx="2940851" cy="10617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804" y="3333530"/>
            <a:ext cx="2936727" cy="10494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919" y="4904496"/>
            <a:ext cx="2759386" cy="99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83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03-2</a:t>
            </a:r>
            <a:r>
              <a:rPr kumimoji="1" lang="en-US" altLang="ko-KR" sz="3600">
                <a:latin typeface="+mj-ea"/>
              </a:rPr>
              <a:t> CSS</a:t>
            </a:r>
            <a:r>
              <a:rPr kumimoji="1" lang="ko-KR" altLang="en-US" sz="3600">
                <a:latin typeface="+mj-ea"/>
              </a:rPr>
              <a:t>로 </a:t>
            </a:r>
            <a:r>
              <a:rPr kumimoji="1" lang="en-US" altLang="ko-KR" sz="3600">
                <a:latin typeface="+mj-ea"/>
              </a:rPr>
              <a:t>HTML </a:t>
            </a:r>
            <a:r>
              <a:rPr kumimoji="1" lang="ko-KR" altLang="en-US" sz="3600">
                <a:latin typeface="+mj-ea"/>
              </a:rPr>
              <a:t>요소 다양하게 선택하기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5"/>
            <a:ext cx="5368736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dirty="0">
                <a:solidFill>
                  <a:srgbClr val="007EC5"/>
                </a:solidFill>
              </a:rPr>
              <a:t>순서 </a:t>
            </a:r>
            <a:r>
              <a:rPr kumimoji="1" lang="ko-KR" altLang="en-US" dirty="0" err="1">
                <a:solidFill>
                  <a:srgbClr val="007EC5"/>
                </a:solidFill>
              </a:rPr>
              <a:t>선택자</a:t>
            </a:r>
            <a:r>
              <a:rPr kumimoji="1" lang="ko-KR" altLang="en-US" dirty="0">
                <a:solidFill>
                  <a:srgbClr val="007EC5"/>
                </a:solidFill>
              </a:rPr>
              <a:t> </a:t>
            </a:r>
            <a:r>
              <a:rPr kumimoji="1" lang="en-US" altLang="ko-KR" dirty="0">
                <a:solidFill>
                  <a:srgbClr val="007EC5"/>
                </a:solidFill>
              </a:rPr>
              <a:t>– </a:t>
            </a:r>
            <a:r>
              <a:rPr kumimoji="1" lang="ko-KR" altLang="en-US" dirty="0">
                <a:solidFill>
                  <a:srgbClr val="007EC5"/>
                </a:solidFill>
              </a:rPr>
              <a:t>형제 요소의 순서를 이용하여 선택하기 </a:t>
            </a:r>
            <a:endParaRPr kumimoji="1" lang="en-US" altLang="ko-KR" dirty="0">
              <a:solidFill>
                <a:srgbClr val="007EC5"/>
              </a:solidFill>
            </a:endParaRPr>
          </a:p>
          <a:p>
            <a:r>
              <a:rPr kumimoji="1" lang="en-US" altLang="ko-KR" sz="1600" b="0" dirty="0"/>
              <a:t>HTML </a:t>
            </a:r>
            <a:r>
              <a:rPr kumimoji="1" lang="ko-KR" altLang="en-US" sz="1600" b="0" dirty="0"/>
              <a:t>요소의 순서를 이용하여 필요한 요소만 선택 </a:t>
            </a:r>
            <a:endParaRPr kumimoji="1" lang="en-US" altLang="ko-KR" sz="1600" b="0" dirty="0"/>
          </a:p>
          <a:p>
            <a:pPr marL="0" indent="0">
              <a:buNone/>
            </a:pPr>
            <a:r>
              <a:rPr kumimoji="1" lang="en-US" altLang="ko-KR" sz="2000" dirty="0"/>
              <a:t>	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02" y="2447445"/>
            <a:ext cx="2564828" cy="3481388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 txBox="1">
            <a:spLocks/>
          </p:cNvSpPr>
          <p:nvPr/>
        </p:nvSpPr>
        <p:spPr>
          <a:xfrm>
            <a:off x="6282831" y="1567545"/>
            <a:ext cx="5176650" cy="4581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1800" b="1" i="0" kern="1200" spc="-90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4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kumimoji="1" lang="en-US" altLang="ko-KR" sz="2000" dirty="0">
                <a:solidFill>
                  <a:srgbClr val="007EC5"/>
                </a:solidFill>
              </a:rPr>
              <a:t> </a:t>
            </a:r>
            <a:r>
              <a:rPr kumimoji="1" lang="ko-KR" altLang="en-US" dirty="0">
                <a:solidFill>
                  <a:srgbClr val="007EC5"/>
                </a:solidFill>
              </a:rPr>
              <a:t>수열 </a:t>
            </a:r>
            <a:r>
              <a:rPr kumimoji="1" lang="ko-KR" altLang="en-US" dirty="0" err="1">
                <a:solidFill>
                  <a:srgbClr val="007EC5"/>
                </a:solidFill>
              </a:rPr>
              <a:t>선택자</a:t>
            </a:r>
            <a:r>
              <a:rPr kumimoji="1" lang="ko-KR" altLang="en-US" dirty="0">
                <a:solidFill>
                  <a:srgbClr val="007EC5"/>
                </a:solidFill>
              </a:rPr>
              <a:t> </a:t>
            </a:r>
            <a:r>
              <a:rPr kumimoji="1" lang="en-US" altLang="ko-KR" dirty="0">
                <a:solidFill>
                  <a:srgbClr val="007EC5"/>
                </a:solidFill>
              </a:rPr>
              <a:t>– </a:t>
            </a:r>
            <a:r>
              <a:rPr kumimoji="1" lang="ko-KR" altLang="en-US" dirty="0">
                <a:solidFill>
                  <a:srgbClr val="007EC5"/>
                </a:solidFill>
              </a:rPr>
              <a:t>수식을 이용하여 선택하기</a:t>
            </a:r>
            <a:endParaRPr kumimoji="1" lang="en-US" altLang="ko-KR" dirty="0">
              <a:solidFill>
                <a:srgbClr val="007EC5"/>
              </a:solidFill>
            </a:endParaRPr>
          </a:p>
          <a:p>
            <a:r>
              <a:rPr kumimoji="1" lang="ko-KR" altLang="en-US" sz="1600" dirty="0"/>
              <a:t> </a:t>
            </a:r>
            <a:r>
              <a:rPr kumimoji="1" lang="ko-KR" altLang="en-US" sz="1600" b="0" dirty="0"/>
              <a:t>배수 또는 특정한 규칙에 따라 요소를 선택</a:t>
            </a:r>
            <a:endParaRPr kumimoji="1" lang="en-US" altLang="ko-KR" sz="1600" b="0" dirty="0"/>
          </a:p>
          <a:p>
            <a:pPr marL="0" indent="0">
              <a:buFont typeface="Wingdings" pitchFamily="2" charset="2"/>
              <a:buNone/>
            </a:pPr>
            <a:r>
              <a:rPr kumimoji="1" lang="en-US" altLang="ko-KR" sz="2000" dirty="0"/>
              <a:t>	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436" y="2512759"/>
            <a:ext cx="2321567" cy="82644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436" y="3657263"/>
            <a:ext cx="2374159" cy="83396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437" y="4811292"/>
            <a:ext cx="2366646" cy="84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55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03-2</a:t>
            </a:r>
            <a:r>
              <a:rPr kumimoji="1" lang="en-US" altLang="ko-KR" sz="3600">
                <a:latin typeface="+mj-ea"/>
              </a:rPr>
              <a:t> CSS</a:t>
            </a:r>
            <a:r>
              <a:rPr kumimoji="1" lang="ko-KR" altLang="en-US" sz="3600">
                <a:latin typeface="+mj-ea"/>
              </a:rPr>
              <a:t>로 </a:t>
            </a:r>
            <a:r>
              <a:rPr kumimoji="1" lang="en-US" altLang="ko-KR" sz="3600">
                <a:latin typeface="+mj-ea"/>
              </a:rPr>
              <a:t>HTML </a:t>
            </a:r>
            <a:r>
              <a:rPr kumimoji="1" lang="ko-KR" altLang="en-US" sz="3600">
                <a:latin typeface="+mj-ea"/>
              </a:rPr>
              <a:t>요소 다양하게 선택하기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3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마지막 요소 </a:t>
            </a:r>
            <a:r>
              <a:rPr kumimoji="1" lang="ko-KR" altLang="en-US" sz="2000" dirty="0" err="1">
                <a:solidFill>
                  <a:srgbClr val="007EC5"/>
                </a:solidFill>
              </a:rPr>
              <a:t>선택자</a:t>
            </a:r>
            <a:r>
              <a:rPr kumimoji="1" lang="ko-KR" altLang="en-US" sz="2000" dirty="0">
                <a:solidFill>
                  <a:srgbClr val="007EC5"/>
                </a:solidFill>
              </a:rPr>
              <a:t> </a:t>
            </a:r>
            <a:endParaRPr kumimoji="1" lang="en-US" altLang="ko-KR" sz="2000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dirty="0"/>
              <a:t>형제 요소 중 마지막 요소를 선택하기 </a:t>
            </a: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짝수</a:t>
            </a:r>
            <a:r>
              <a:rPr kumimoji="1" lang="en-US" altLang="ko-KR" sz="2000" dirty="0">
                <a:solidFill>
                  <a:srgbClr val="007EC5"/>
                </a:solidFill>
              </a:rPr>
              <a:t>, </a:t>
            </a:r>
            <a:r>
              <a:rPr kumimoji="1" lang="ko-KR" altLang="en-US" sz="2000" dirty="0">
                <a:solidFill>
                  <a:srgbClr val="007EC5"/>
                </a:solidFill>
              </a:rPr>
              <a:t>홀수 </a:t>
            </a:r>
            <a:r>
              <a:rPr kumimoji="1" lang="ko-KR" altLang="en-US" sz="2000" dirty="0" err="1">
                <a:solidFill>
                  <a:srgbClr val="007EC5"/>
                </a:solidFill>
              </a:rPr>
              <a:t>선택자</a:t>
            </a:r>
            <a:r>
              <a:rPr kumimoji="1" lang="ko-KR" altLang="en-US" sz="2000" dirty="0">
                <a:solidFill>
                  <a:srgbClr val="007EC5"/>
                </a:solidFill>
              </a:rPr>
              <a:t> </a:t>
            </a:r>
            <a:endParaRPr kumimoji="1" lang="en-US" altLang="ko-KR" sz="2000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dirty="0"/>
              <a:t>짝수 또는 홀수 요소를 선택하기 </a:t>
            </a:r>
            <a:r>
              <a:rPr kumimoji="1" lang="en-US" altLang="ko-KR" dirty="0"/>
              <a:t>	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79" y="2247095"/>
            <a:ext cx="2623924" cy="9365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882" y="1519669"/>
            <a:ext cx="2028422" cy="22252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81" y="4416485"/>
            <a:ext cx="4150766" cy="171005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882" y="3858275"/>
            <a:ext cx="2028422" cy="242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35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03-2</a:t>
            </a:r>
            <a:r>
              <a:rPr kumimoji="1" lang="en-US" altLang="ko-KR" sz="3600">
                <a:latin typeface="+mj-ea"/>
              </a:rPr>
              <a:t> CSS</a:t>
            </a:r>
            <a:r>
              <a:rPr kumimoji="1" lang="ko-KR" altLang="en-US" sz="3600">
                <a:latin typeface="+mj-ea"/>
              </a:rPr>
              <a:t>로 </a:t>
            </a:r>
            <a:r>
              <a:rPr kumimoji="1" lang="en-US" altLang="ko-KR" sz="3600">
                <a:latin typeface="+mj-ea"/>
              </a:rPr>
              <a:t>HTML </a:t>
            </a:r>
            <a:r>
              <a:rPr kumimoji="1" lang="ko-KR" altLang="en-US" sz="3600">
                <a:latin typeface="+mj-ea"/>
              </a:rPr>
              <a:t>요소 다양하게 선택하기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3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sz="2000" b="1" dirty="0">
                <a:solidFill>
                  <a:srgbClr val="007EC5"/>
                </a:solidFill>
              </a:rPr>
              <a:t> </a:t>
            </a:r>
            <a:r>
              <a:rPr kumimoji="1" lang="ko-KR" altLang="en-US" sz="2000" dirty="0">
                <a:solidFill>
                  <a:srgbClr val="007EC5"/>
                </a:solidFill>
              </a:rPr>
              <a:t>속성 </a:t>
            </a:r>
            <a:r>
              <a:rPr kumimoji="1" lang="ko-KR" altLang="en-US" sz="2000" dirty="0" err="1">
                <a:solidFill>
                  <a:srgbClr val="007EC5"/>
                </a:solidFill>
              </a:rPr>
              <a:t>선택자</a:t>
            </a:r>
            <a:r>
              <a:rPr kumimoji="1" lang="ko-KR" altLang="en-US" sz="2000" dirty="0">
                <a:solidFill>
                  <a:srgbClr val="007EC5"/>
                </a:solidFill>
              </a:rPr>
              <a:t> </a:t>
            </a:r>
            <a:endParaRPr kumimoji="1" lang="en-US" altLang="ko-KR" sz="2000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dirty="0"/>
              <a:t>HTML </a:t>
            </a:r>
            <a:r>
              <a:rPr kumimoji="1" lang="ko-KR" altLang="en-US" sz="1800" dirty="0"/>
              <a:t>요소의 속성을 선택하여 스타일 적용하기 </a:t>
            </a:r>
            <a:endParaRPr kumimoji="1" lang="en-US" altLang="ko-KR" sz="1800" dirty="0"/>
          </a:p>
          <a:p>
            <a:pPr marL="457200" lvl="1" indent="0">
              <a:buNone/>
            </a:pPr>
            <a:endParaRPr kumimoji="1"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92" y="2659700"/>
            <a:ext cx="3200400" cy="20288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303" y="2659700"/>
            <a:ext cx="2962275" cy="21621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892" y="5318775"/>
            <a:ext cx="72771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60890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1252</ep:Words>
  <ep:PresentationFormat>와이드스크린</ep:PresentationFormat>
  <ep:Paragraphs>216</ep:Paragraphs>
  <ep:Slides>38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ep:HeadingPairs>
  <ep:TitlesOfParts>
    <vt:vector size="39" baseType="lpstr">
      <vt:lpstr>Office 테마</vt:lpstr>
      <vt:lpstr>슬라이드 1</vt:lpstr>
      <vt:lpstr>슬라이드 2</vt:lpstr>
      <vt:lpstr>03-1 HTML에 CSS 연결하기</vt:lpstr>
      <vt:lpstr>03-1 HTML에 CSS 연결하기</vt:lpstr>
      <vt:lpstr>03-2 CSS로 HTML 요소 다양하게 선택하기</vt:lpstr>
      <vt:lpstr>03-2 CSS로 HTML 요소 다양하게 선택하기</vt:lpstr>
      <vt:lpstr>03-2 CSS로 HTML 요소 다양하게 선택하기</vt:lpstr>
      <vt:lpstr>03-2 CSS로 HTML 요소 다양하게 선택하기</vt:lpstr>
      <vt:lpstr>03-2 CSS로 HTML 요소 다양하게 선택하기</vt:lpstr>
      <vt:lpstr>03-2 CSS로 HTML 요소 다양하게 선택하기</vt:lpstr>
      <vt:lpstr>03-2 CSS로 HTML 요소 다양하게 선택하기</vt:lpstr>
      <vt:lpstr>03-2 CSS로 HTML 요소 다양하게 선택하기</vt:lpstr>
      <vt:lpstr>03-3 폰트 스타일링하기</vt:lpstr>
      <vt:lpstr>03-3 폰트 스타일링하기</vt:lpstr>
      <vt:lpstr>03-3 폰트 스타일링하기</vt:lpstr>
      <vt:lpstr>03-3 폰트 스타일링하기</vt:lpstr>
      <vt:lpstr>03-3 폰트 스타일링하기</vt:lpstr>
      <vt:lpstr>03-3 폰트 스타일링하기</vt:lpstr>
      <vt:lpstr>03-3 폰트 스타일링하기</vt:lpstr>
      <vt:lpstr>03-3 폰트 스타일링하기</vt:lpstr>
      <vt:lpstr>03-3 폰트 스타일링하기</vt:lpstr>
      <vt:lpstr>03-4 웹 페이지에서 영역별 크기 정하기</vt:lpstr>
      <vt:lpstr>03-4 웹 페이지에서 영역별 크기 정하기</vt:lpstr>
      <vt:lpstr>03-4 웹 페이지에서 영역별 크기 정하기</vt:lpstr>
      <vt:lpstr>03-4 웹 페이지에서 영역별 크기 정하기</vt:lpstr>
      <vt:lpstr>03-4 웹 페이지에서 영역별 크기 정하기</vt:lpstr>
      <vt:lpstr>03-5 웹 페이지의 배경 꾸미기</vt:lpstr>
      <vt:lpstr>03-5 웹 페이지의 배경 꾸미기</vt:lpstr>
      <vt:lpstr>03-5 웹 페이지의 배경 꾸미기</vt:lpstr>
      <vt:lpstr>03-5 웹 페이지의 배경 꾸미기</vt:lpstr>
      <vt:lpstr>03-6 웹 페이지의 레이아웃 구성하기</vt:lpstr>
      <vt:lpstr>03-6 웹 페이지의 레이아웃 구성하기</vt:lpstr>
      <vt:lpstr>03-6 웹 페이지의 레이아웃 구성하기</vt:lpstr>
      <vt:lpstr>03-6 웹 페이지의 레이아웃 구성하기</vt:lpstr>
      <vt:lpstr>03-6 웹 페이지의 레이아웃 구성하기</vt:lpstr>
      <vt:lpstr>03-7 다양한 그래픽 효과 적용하기</vt:lpstr>
      <vt:lpstr>03-7 다양한 그래픽 효과 적용하기</vt:lpstr>
      <vt:lpstr>슬라이드 38</vt:lpstr>
    </vt:vector>
  </ep:TitlesOfParts>
  <ep:HyperlinkBase/>
  <ep:Application>Hancom Office Hanshow 2014</ep:Application>
  <ep:AppVersion>0901.0000.01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2020-07-22T11:00:58.000</dcterms:created>
  <dc:creator>함 진아</dc:creator>
  <cp:lastModifiedBy>trinity</cp:lastModifiedBy>
  <dcterms:modified xsi:type="dcterms:W3CDTF">2022-05-01T07:50:25.284</dcterms:modified>
  <cp:revision>367</cp:revision>
  <dc:title>PowerPoint 프레젠테이션</dc:title>
</cp:coreProperties>
</file>